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3.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9"/>
  </p:notesMasterIdLst>
  <p:sldIdLst>
    <p:sldId id="256" r:id="rId2"/>
    <p:sldId id="259" r:id="rId3"/>
    <p:sldId id="281" r:id="rId4"/>
    <p:sldId id="260" r:id="rId5"/>
    <p:sldId id="278" r:id="rId6"/>
    <p:sldId id="279" r:id="rId7"/>
    <p:sldId id="282" r:id="rId8"/>
    <p:sldId id="295" r:id="rId9"/>
    <p:sldId id="288" r:id="rId10"/>
    <p:sldId id="287" r:id="rId11"/>
    <p:sldId id="283" r:id="rId12"/>
    <p:sldId id="261" r:id="rId13"/>
    <p:sldId id="262" r:id="rId14"/>
    <p:sldId id="263" r:id="rId15"/>
    <p:sldId id="296" r:id="rId16"/>
    <p:sldId id="264" r:id="rId17"/>
    <p:sldId id="265" r:id="rId18"/>
    <p:sldId id="266" r:id="rId19"/>
    <p:sldId id="267" r:id="rId20"/>
    <p:sldId id="268" r:id="rId21"/>
    <p:sldId id="269" r:id="rId22"/>
    <p:sldId id="277" r:id="rId23"/>
    <p:sldId id="284" r:id="rId24"/>
    <p:sldId id="299" r:id="rId25"/>
    <p:sldId id="302" r:id="rId26"/>
    <p:sldId id="304" r:id="rId27"/>
    <p:sldId id="307" r:id="rId28"/>
    <p:sldId id="309" r:id="rId29"/>
    <p:sldId id="311" r:id="rId30"/>
    <p:sldId id="313" r:id="rId31"/>
    <p:sldId id="315" r:id="rId32"/>
    <p:sldId id="324" r:id="rId33"/>
    <p:sldId id="322" r:id="rId34"/>
    <p:sldId id="317" r:id="rId35"/>
    <p:sldId id="292" r:id="rId36"/>
    <p:sldId id="291" r:id="rId37"/>
    <p:sldId id="286" r:id="rId38"/>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4491A35C-4EC0-416F-90D8-6B4A64335212}">
          <p14:sldIdLst>
            <p14:sldId id="256"/>
            <p14:sldId id="259"/>
            <p14:sldId id="281"/>
            <p14:sldId id="260"/>
            <p14:sldId id="278"/>
            <p14:sldId id="279"/>
            <p14:sldId id="282"/>
            <p14:sldId id="295"/>
            <p14:sldId id="288"/>
            <p14:sldId id="287"/>
            <p14:sldId id="283"/>
            <p14:sldId id="261"/>
            <p14:sldId id="262"/>
            <p14:sldId id="263"/>
            <p14:sldId id="296"/>
            <p14:sldId id="264"/>
            <p14:sldId id="265"/>
            <p14:sldId id="266"/>
            <p14:sldId id="267"/>
            <p14:sldId id="268"/>
            <p14:sldId id="269"/>
            <p14:sldId id="277"/>
            <p14:sldId id="284"/>
            <p14:sldId id="299"/>
            <p14:sldId id="302"/>
            <p14:sldId id="304"/>
            <p14:sldId id="307"/>
            <p14:sldId id="309"/>
            <p14:sldId id="311"/>
            <p14:sldId id="313"/>
            <p14:sldId id="315"/>
            <p14:sldId id="324"/>
            <p14:sldId id="322"/>
            <p14:sldId id="317"/>
          </p14:sldIdLst>
        </p14:section>
        <p14:section name="Раздел без заголовка" id="{702CAF70-18D5-41D9-B043-B92EA3B3DF40}">
          <p14:sldIdLst>
            <p14:sldId id="292"/>
            <p14:sldId id="291"/>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2" autoAdjust="0"/>
    <p:restoredTop sz="87269" autoAdjust="0"/>
  </p:normalViewPr>
  <p:slideViewPr>
    <p:cSldViewPr>
      <p:cViewPr varScale="1">
        <p:scale>
          <a:sx n="73" d="100"/>
          <a:sy n="73" d="100"/>
        </p:scale>
        <p:origin x="84" y="576"/>
      </p:cViewPr>
      <p:guideLst>
        <p:guide orient="horz" pos="2160"/>
        <p:guide pos="2880"/>
      </p:guideLst>
    </p:cSldViewPr>
  </p:slideViewPr>
  <p:outlineViewPr>
    <p:cViewPr>
      <p:scale>
        <a:sx n="33" d="100"/>
        <a:sy n="33" d="100"/>
      </p:scale>
      <p:origin x="0" y="5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11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313111111111111111111111111111111111111111111111111111111111111111111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12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717119999911131515151515151515151515151515151515151515151515151513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2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19191155555555555555555555555555555555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6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15151177777777777777777777777777777777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1717119999999999999999999999999999999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Столбец1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dLbl>
              <c:idx val="0"/>
              <c:layout/>
              <c:tx>
                <c:rich>
                  <a:bodyPr/>
                  <a:lstStyle/>
                  <a:p>
                    <a:r>
                      <a:rPr lang="en-US" dirty="0" smtClean="0"/>
                      <a:t>13,0</a:t>
                    </a:r>
                    <a:endParaRPr lang="en-US" dirty="0"/>
                  </a:p>
                </c:rich>
              </c:tx>
              <c:dLblPos val="inEnd"/>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dirty="0" smtClean="0"/>
                      <a:t>1%</a:t>
                    </a:r>
                    <a:endParaRPr lang="en-US" dirty="0"/>
                  </a:p>
                </c:rich>
              </c:tx>
              <c:dLblPos val="inEnd"/>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dirty="0" smtClean="0"/>
                      <a:t>86%</a:t>
                    </a:r>
                    <a:endParaRPr lang="en-US" dirty="0">
                      <a:latin typeface="Times New Roman" panose="02020603050405020304" pitchFamily="18" charset="0"/>
                      <a:cs typeface="Times New Roman" panose="02020603050405020304" pitchFamily="18" charset="0"/>
                    </a:endParaRPr>
                  </a:p>
                </c:rich>
              </c:tx>
              <c:dLblPos val="inEnd"/>
              <c:showLegendKey val="0"/>
              <c:showVal val="0"/>
              <c:showCatName val="0"/>
              <c:showSerName val="0"/>
              <c:showPercent val="1"/>
              <c:showBubbleSize val="0"/>
              <c:extLst>
                <c:ext xmlns:c15="http://schemas.microsoft.com/office/drawing/2012/chart" uri="{CE6537A1-D6FC-4f65-9D91-7224C49458BB}">
                  <c15:layout/>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Лист1!$A$2:$A$4</c:f>
              <c:strCache>
                <c:ptCount val="3"/>
                <c:pt idx="0">
                  <c:v>Налоговые доходы  - 1709,6 тыс. руб.</c:v>
                </c:pt>
                <c:pt idx="1">
                  <c:v>Неналоговые доходы - 218,7 тыс.руб.</c:v>
                </c:pt>
                <c:pt idx="2">
                  <c:v>Безвозмездные поступления - 25072,1 тыс. руб.</c:v>
                </c:pt>
              </c:strCache>
            </c:strRef>
          </c:cat>
          <c:val>
            <c:numRef>
              <c:f>Лист1!$B$2:$B$4</c:f>
              <c:numCache>
                <c:formatCode>General</c:formatCode>
                <c:ptCount val="3"/>
                <c:pt idx="0">
                  <c:v>1709.6</c:v>
                </c:pt>
                <c:pt idx="1">
                  <c:v>213.7</c:v>
                </c:pt>
                <c:pt idx="2">
                  <c:v>25072.1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4.5877927530391507E-2"/>
          <c:y val="0"/>
          <c:w val="0.91304833007697961"/>
          <c:h val="0.78892865427705605"/>
        </c:manualLayout>
      </c:layout>
      <c:pie3DChart>
        <c:varyColors val="1"/>
        <c:ser>
          <c:idx val="0"/>
          <c:order val="0"/>
          <c:tx>
            <c:strRef>
              <c:f>Лист1!$B$1</c:f>
              <c:strCache>
                <c:ptCount val="1"/>
                <c:pt idx="0">
                  <c:v>на 2023 год</c:v>
                </c:pt>
              </c:strCache>
            </c:strRef>
          </c:tx>
          <c:dPt>
            <c:idx val="1"/>
            <c:bubble3D val="0"/>
            <c:spPr>
              <a:solidFill>
                <a:schemeClr val="accent4">
                  <a:lumMod val="40000"/>
                  <a:lumOff val="60000"/>
                </a:schemeClr>
              </a:solidFill>
              <a:ln>
                <a:solidFill>
                  <a:srgbClr val="00B050"/>
                </a:solidFill>
              </a:ln>
            </c:spPr>
          </c:dPt>
          <c:dLbls>
            <c:dLbl>
              <c:idx val="0"/>
              <c:layout>
                <c:manualLayout>
                  <c:x val="0.16053050090038617"/>
                  <c:y val="2.468093224550457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spPr>
                <a:noFill/>
                <a:ln>
                  <a:noFill/>
                </a:ln>
                <a:effectLst/>
              </c:spPr>
              <c:txPr>
                <a:bodyPr wrap="square" lIns="38100" tIns="19050" rIns="38100" bIns="19050" anchor="ctr">
                  <a:noAutofit/>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2"/>
              <c:layout>
                <c:manualLayout>
                  <c:x val="-7.7238881633652501E-2"/>
                  <c:y val="9.5277292497285651E-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Повышение квалификации муниципальных служащих- 0,00 тыс.руб.</c:v>
                </c:pt>
                <c:pt idx="1">
                  <c:v>Обеспечение деятельности администрации- 4299,8 тыс.руб.</c:v>
                </c:pt>
                <c:pt idx="2">
                  <c:v>Резервный фонд- 10,00тыс. руб.</c:v>
                </c:pt>
              </c:strCache>
            </c:strRef>
          </c:cat>
          <c:val>
            <c:numRef>
              <c:f>Лист1!$B$2:$B$4</c:f>
              <c:numCache>
                <c:formatCode>General</c:formatCode>
                <c:ptCount val="3"/>
                <c:pt idx="0">
                  <c:v>0</c:v>
                </c:pt>
                <c:pt idx="1">
                  <c:v>4299.8</c:v>
                </c:pt>
                <c:pt idx="2">
                  <c:v>10</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2.1317656238916068E-2"/>
          <c:y val="0.58724765136471102"/>
          <c:w val="0.9708782010356849"/>
          <c:h val="0.39962831850142738"/>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4.9549549549549488E-2"/>
          <c:y val="0"/>
          <c:w val="0.90090090090090058"/>
          <c:h val="0.78289770032882489"/>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2.1317656238916068E-2"/>
          <c:y val="0.49688421608854288"/>
          <c:w val="0.97087820103568434"/>
          <c:h val="0.48999161741228986"/>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4.2350736539477504E-2"/>
          <c:y val="0"/>
          <c:w val="0.95764945088754516"/>
          <c:h val="0.87198002935598962"/>
        </c:manualLayout>
      </c:layout>
      <c:pie3DChart>
        <c:varyColors val="1"/>
        <c:ser>
          <c:idx val="0"/>
          <c:order val="0"/>
          <c:tx>
            <c:strRef>
              <c:f>Лист1!$B$1</c:f>
              <c:strCache>
                <c:ptCount val="1"/>
                <c:pt idx="0">
                  <c:v>на 2023 год</c:v>
                </c:pt>
              </c:strCache>
            </c:strRef>
          </c:tx>
          <c:dPt>
            <c:idx val="1"/>
            <c:bubble3D val="0"/>
          </c:dPt>
          <c:dPt>
            <c:idx val="2"/>
            <c:bubble3D val="0"/>
          </c:dPt>
          <c:dLbls>
            <c:dLbl>
              <c:idx val="0"/>
              <c:layout>
                <c:manualLayout>
                  <c:x val="-0.17715276217685608"/>
                  <c:y val="-1.20381517047157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0682761582788152E-2"/>
                  <c:y val="3.08190059652866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8971224578843397E-2"/>
                  <c:y val="-2.29300102756806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197022968577903"/>
                  <c:y val="0.1701335423724068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Лист1!$A$2:$A$6</c:f>
              <c:strCache>
                <c:ptCount val="5"/>
                <c:pt idx="0">
                  <c:v>Уличное освещение</c:v>
                </c:pt>
                <c:pt idx="1">
                  <c:v>Благоустройство и озеленение</c:v>
                </c:pt>
                <c:pt idx="2">
                  <c:v>Ритуальные услуги и содержание мест захоронения</c:v>
                </c:pt>
                <c:pt idx="3">
                  <c:v>Содержание и ремонт питьевых колодцев</c:v>
                </c:pt>
                <c:pt idx="4">
                  <c:v>Формирование современной городской среды</c:v>
                </c:pt>
              </c:strCache>
            </c:strRef>
          </c:cat>
          <c:val>
            <c:numRef>
              <c:f>Лист1!$B$2:$B$6</c:f>
              <c:numCache>
                <c:formatCode>General</c:formatCode>
                <c:ptCount val="5"/>
                <c:pt idx="0">
                  <c:v>900</c:v>
                </c:pt>
                <c:pt idx="1">
                  <c:v>605.20000000000005</c:v>
                </c:pt>
                <c:pt idx="2">
                  <c:v>163.9</c:v>
                </c:pt>
                <c:pt idx="3">
                  <c:v>109.2</c:v>
                </c:pt>
                <c:pt idx="4">
                  <c:v>15159.5</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2.1317656238916068E-2"/>
          <c:y val="0.5563550209098852"/>
          <c:w val="0.97087820103568512"/>
          <c:h val="0.4436449790901148"/>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4.9549549549549488E-2"/>
          <c:y val="0"/>
          <c:w val="0.90090090090090058"/>
          <c:h val="0.78289770032882533"/>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2.1317656238916068E-2"/>
          <c:y val="0.49688421608854327"/>
          <c:w val="0.9708782010356849"/>
          <c:h val="0.48999161741228986"/>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6"/>
      <c:rAngAx val="0"/>
    </c:view3D>
    <c:floor>
      <c:thickness val="0"/>
    </c:floor>
    <c:sideWall>
      <c:thickness val="0"/>
    </c:sideWall>
    <c:backWall>
      <c:thickness val="0"/>
    </c:backWall>
    <c:plotArea>
      <c:layout>
        <c:manualLayout>
          <c:layoutTarget val="inner"/>
          <c:xMode val="edge"/>
          <c:yMode val="edge"/>
          <c:x val="2.3434560138479239E-2"/>
          <c:y val="1.6503020699965372E-3"/>
          <c:w val="0.43274995139496697"/>
          <c:h val="0.81134756006293796"/>
        </c:manualLayout>
      </c:layout>
      <c:pie3DChart>
        <c:varyColors val="1"/>
        <c:ser>
          <c:idx val="0"/>
          <c:order val="0"/>
          <c:tx>
            <c:strRef>
              <c:f>Лист1!$B$1</c:f>
              <c:strCache>
                <c:ptCount val="1"/>
                <c:pt idx="0">
                  <c:v>Продажи</c:v>
                </c:pt>
              </c:strCache>
            </c:strRef>
          </c:tx>
          <c:explosion val="3"/>
          <c:dPt>
            <c:idx val="0"/>
            <c:bubble3D val="0"/>
            <c:spPr>
              <a:solidFill>
                <a:schemeClr val="accent4">
                  <a:lumMod val="40000"/>
                  <a:lumOff val="60000"/>
                </a:schemeClr>
              </a:solidFill>
            </c:spPr>
          </c:dPt>
          <c:dPt>
            <c:idx val="1"/>
            <c:bubble3D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c:spPr>
          </c:dPt>
          <c:dPt>
            <c:idx val="2"/>
            <c:bubble3D val="0"/>
            <c:spPr>
              <a:solidFill>
                <a:srgbClr val="FFFF00"/>
              </a:solidFill>
            </c:spPr>
          </c:dPt>
          <c:dLbls>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15:layout/>
              </c:ext>
            </c:extLst>
          </c:dLbls>
          <c:cat>
            <c:strRef>
              <c:f>Лист1!$A$2:$A$6</c:f>
              <c:strCache>
                <c:ptCount val="5"/>
                <c:pt idx="0">
                  <c:v>Организация дополнительного пенсионного обеспечения отдельных категорий граждан - 220,40 тыс.руб.</c:v>
                </c:pt>
                <c:pt idx="1">
                  <c:v>Укрепление материально-технической базы органов местного самоуправления -67,70 тыс.руб.</c:v>
                </c:pt>
                <c:pt idx="2">
                  <c:v>Осуществление первичного воинского учета на территориях, где отсутствуют военные комиссариаты-115,4 тыс.руб.</c:v>
                </c:pt>
                <c:pt idx="3">
                  <c:v>Межбюджетные трансферты из бюджета сельского поселения на исполнение переданных полномочий 50,0тыс. руб.</c:v>
                </c:pt>
                <c:pt idx="4">
                  <c:v>Обеспечение функций органов местного самоуправления(Предоставление государственных и муниципальных услуг) - 54,5тыс. руб.</c:v>
                </c:pt>
              </c:strCache>
            </c:strRef>
          </c:cat>
          <c:val>
            <c:numRef>
              <c:f>Лист1!$B$2:$B$6</c:f>
              <c:numCache>
                <c:formatCode>General</c:formatCode>
                <c:ptCount val="5"/>
                <c:pt idx="0" formatCode="0.0">
                  <c:v>220.4</c:v>
                </c:pt>
                <c:pt idx="1">
                  <c:v>67.7</c:v>
                </c:pt>
                <c:pt idx="2">
                  <c:v>115.4</c:v>
                </c:pt>
                <c:pt idx="3">
                  <c:v>50</c:v>
                </c:pt>
                <c:pt idx="4">
                  <c:v>54.5</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47855441751864025"/>
          <c:y val="0"/>
          <c:w val="0.47736900556875522"/>
          <c:h val="1"/>
        </c:manualLayout>
      </c:layout>
      <c:overlay val="0"/>
      <c:txPr>
        <a:bodyPr/>
        <a:lstStyle/>
        <a:p>
          <a:pPr>
            <a:defRPr sz="1690" baseline="0"/>
          </a:pPr>
          <a:endParaRPr lang="ru-RU"/>
        </a:p>
      </c:txPr>
    </c:legend>
    <c:plotVisOnly val="1"/>
    <c:dispBlanksAs val="gap"/>
    <c:showDLblsOverMax val="0"/>
  </c:chart>
  <c:txPr>
    <a:bodyPr/>
    <a:lstStyle/>
    <a:p>
      <a:pPr>
        <a:defRPr sz="1800">
          <a:ln>
            <a:noFill/>
          </a:ln>
          <a:solidFill>
            <a:schemeClr val="tx1"/>
          </a:solidFill>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2902863352679433"/>
          <c:y val="0.14151491202463198"/>
          <c:w val="0.464162151495223"/>
          <c:h val="0.81129993584099336"/>
        </c:manualLayout>
      </c:layout>
      <c:pieChart>
        <c:varyColors val="1"/>
        <c:ser>
          <c:idx val="0"/>
          <c:order val="0"/>
          <c:tx>
            <c:strRef>
              <c:f>Лист1!$B$1</c:f>
              <c:strCache>
                <c:ptCount val="1"/>
                <c:pt idx="0">
                  <c:v>Налоговые и неналоговые доходы </c:v>
                </c:pt>
              </c:strCache>
            </c:strRef>
          </c:tx>
          <c:dPt>
            <c:idx val="0"/>
            <c:bubble3D val="0"/>
          </c:dPt>
          <c:dPt>
            <c:idx val="1"/>
            <c:bubble3D val="0"/>
          </c:dPt>
          <c:dPt>
            <c:idx val="2"/>
            <c:bubble3D val="0"/>
          </c:dPt>
          <c:dPt>
            <c:idx val="3"/>
            <c:bubble3D val="0"/>
          </c:dPt>
          <c:dPt>
            <c:idx val="4"/>
            <c:bubble3D val="0"/>
          </c:dPt>
          <c:dPt>
            <c:idx val="5"/>
            <c:bubble3D val="0"/>
          </c:dPt>
          <c:dLbls>
            <c:dLbl>
              <c:idx val="0"/>
              <c:layout/>
              <c:numFmt formatCode="General" sourceLinked="0"/>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0"/>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showLegendKey val="0"/>
            <c:showVal val="1"/>
            <c:showCatName val="0"/>
            <c:showSerName val="0"/>
            <c:showPercent val="0"/>
            <c:showBubbleSize val="0"/>
            <c:separator>; </c:separator>
            <c:showLeaderLines val="0"/>
            <c:extLst>
              <c:ext xmlns:c15="http://schemas.microsoft.com/office/drawing/2012/chart" uri="{CE6537A1-D6FC-4f65-9D91-7224C49458BB}">
                <c15:layout/>
              </c:ext>
            </c:extLst>
          </c:dLbls>
          <c:cat>
            <c:strRef>
              <c:f>Лист1!$A$2:$A$9</c:f>
              <c:strCache>
                <c:ptCount val="7"/>
                <c:pt idx="0">
                  <c:v>Налог на доходы физических лиц</c:v>
                </c:pt>
                <c:pt idx="1">
                  <c:v>Единый сельскохозяйственный налог</c:v>
                </c:pt>
                <c:pt idx="2">
                  <c:v>Налог на имущество физических лиц</c:v>
                </c:pt>
                <c:pt idx="3">
                  <c:v>Земельный налог</c:v>
                </c:pt>
                <c:pt idx="4">
                  <c:v>Гос.пошлина за совершение нотариальных действий</c:v>
                </c:pt>
                <c:pt idx="5">
                  <c:v>Доходы от компенсации затрат бюджетов сельских поселений</c:v>
                </c:pt>
                <c:pt idx="6">
                  <c:v>Доходы от использования имущества</c:v>
                </c:pt>
              </c:strCache>
            </c:strRef>
          </c:cat>
          <c:val>
            <c:numRef>
              <c:f>Лист1!$B$2:$B$9</c:f>
              <c:numCache>
                <c:formatCode>General</c:formatCode>
                <c:ptCount val="8"/>
                <c:pt idx="0">
                  <c:v>516.4</c:v>
                </c:pt>
                <c:pt idx="1">
                  <c:v>96</c:v>
                </c:pt>
                <c:pt idx="2">
                  <c:v>92.8</c:v>
                </c:pt>
                <c:pt idx="3">
                  <c:v>1004.4</c:v>
                </c:pt>
                <c:pt idx="4">
                  <c:v>5</c:v>
                </c:pt>
                <c:pt idx="5">
                  <c:v>77</c:v>
                </c:pt>
                <c:pt idx="6">
                  <c:v>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4515165408936259"/>
          <c:y val="0.12937552954913861"/>
          <c:w val="0.35341130613111327"/>
          <c:h val="0.85316091885823864"/>
        </c:manualLayout>
      </c:layout>
      <c:overlay val="0"/>
      <c:spPr>
        <a:gradFill>
          <a:gsLst>
            <a:gs pos="0">
              <a:srgbClr val="CCCCFF"/>
            </a:gs>
            <a:gs pos="17999">
              <a:srgbClr val="99CCFF"/>
            </a:gs>
            <a:gs pos="36000">
              <a:srgbClr val="9966FF"/>
            </a:gs>
            <a:gs pos="61000">
              <a:srgbClr val="CC99FF"/>
            </a:gs>
            <a:gs pos="82001">
              <a:srgbClr val="99CCFF"/>
            </a:gs>
            <a:gs pos="100000">
              <a:srgbClr val="CCCCFF"/>
            </a:gs>
          </a:gsLst>
          <a:lin ang="5400000" scaled="0"/>
        </a:gradFill>
        <a:ln w="3183">
          <a:solidFill>
            <a:srgbClr val="000000"/>
          </a:solidFill>
          <a:prstDash val="solid"/>
        </a:ln>
      </c:spPr>
      <c:txPr>
        <a:bodyPr/>
        <a:lstStyle/>
        <a:p>
          <a:pPr>
            <a:defRPr sz="1659" b="0" i="0" u="none" strike="noStrike" baseline="0">
              <a:solidFill>
                <a:schemeClr val="accent1">
                  <a:lumMod val="75000"/>
                </a:schemeClr>
              </a:solidFill>
              <a:latin typeface="Calibri"/>
              <a:ea typeface="Calibri"/>
              <a:cs typeface="Calibri"/>
            </a:defRPr>
          </a:pPr>
          <a:endParaRPr lang="ru-RU"/>
        </a:p>
      </c:txPr>
    </c:legend>
    <c:plotVisOnly val="1"/>
    <c:dispBlanksAs val="zero"/>
    <c:showDLblsOverMax val="0"/>
  </c:chart>
  <c:spPr>
    <a:noFill/>
    <a:ln>
      <a:noFill/>
    </a:ln>
  </c:spPr>
  <c:txPr>
    <a:bodyPr/>
    <a:lstStyle/>
    <a:p>
      <a:pPr>
        <a:defRPr sz="1805"/>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315789473684209E-2"/>
          <c:y val="0.4732316618317447"/>
          <c:w val="0.96783625730994161"/>
          <c:h val="0.46804175207536453"/>
        </c:manualLayout>
      </c:layout>
      <c:barChart>
        <c:barDir val="col"/>
        <c:grouping val="clustered"/>
        <c:varyColors val="0"/>
        <c:ser>
          <c:idx val="0"/>
          <c:order val="0"/>
          <c:tx>
            <c:strRef>
              <c:f>Лист1!$B$1</c:f>
              <c:strCache>
                <c:ptCount val="1"/>
                <c:pt idx="0">
                  <c:v>Общегосударственные вопросы</c:v>
                </c:pt>
              </c:strCache>
            </c:strRef>
          </c:tx>
          <c:invertIfNegative val="0"/>
          <c:dLbls>
            <c:dLbl>
              <c:idx val="0"/>
              <c:layout/>
              <c:tx>
                <c:rich>
                  <a:bodyPr/>
                  <a:lstStyle/>
                  <a:p>
                    <a:r>
                      <a:rPr lang="en-US" dirty="0" smtClean="0"/>
                      <a:t>4109,6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#,##0.00</c:formatCode>
                <c:ptCount val="1"/>
              </c:numCache>
            </c:numRef>
          </c:cat>
          <c:val>
            <c:numRef>
              <c:f>Лист1!$B$2</c:f>
              <c:numCache>
                <c:formatCode>#,##0.00</c:formatCode>
                <c:ptCount val="1"/>
                <c:pt idx="0">
                  <c:v>4481.1000000000004</c:v>
                </c:pt>
              </c:numCache>
            </c:numRef>
          </c:val>
        </c:ser>
        <c:ser>
          <c:idx val="1"/>
          <c:order val="1"/>
          <c:tx>
            <c:strRef>
              <c:f>Лист1!$C$1</c:f>
              <c:strCache>
                <c:ptCount val="1"/>
                <c:pt idx="0">
                  <c:v>Национальная оборона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c:f>
              <c:numCache>
                <c:formatCode>#,##0.00</c:formatCode>
                <c:ptCount val="1"/>
              </c:numCache>
            </c:numRef>
          </c:cat>
          <c:val>
            <c:numRef>
              <c:f>Лист1!$C$2</c:f>
              <c:numCache>
                <c:formatCode>#,##0.00</c:formatCode>
                <c:ptCount val="1"/>
                <c:pt idx="0">
                  <c:v>115.4</c:v>
                </c:pt>
              </c:numCache>
            </c:numRef>
          </c:val>
        </c:ser>
        <c:ser>
          <c:idx val="2"/>
          <c:order val="2"/>
          <c:tx>
            <c:strRef>
              <c:f>Лист1!$D$1</c:f>
              <c:strCache>
                <c:ptCount val="1"/>
                <c:pt idx="0">
                  <c:v>Национальная безопасность и правоохранительная деятельность</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c:f>
              <c:numCache>
                <c:formatCode>#,##0.00</c:formatCode>
                <c:ptCount val="1"/>
              </c:numCache>
            </c:numRef>
          </c:cat>
          <c:val>
            <c:numRef>
              <c:f>Лист1!$D$2</c:f>
              <c:numCache>
                <c:formatCode>#,##0.00</c:formatCode>
                <c:ptCount val="1"/>
                <c:pt idx="0">
                  <c:v>244</c:v>
                </c:pt>
              </c:numCache>
            </c:numRef>
          </c:val>
        </c:ser>
        <c:ser>
          <c:idx val="3"/>
          <c:order val="3"/>
          <c:tx>
            <c:strRef>
              <c:f>Лист1!$E$1</c:f>
              <c:strCache>
                <c:ptCount val="1"/>
                <c:pt idx="0">
                  <c:v>Социальная политика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c:f>
              <c:numCache>
                <c:formatCode>#,##0.00</c:formatCode>
                <c:ptCount val="1"/>
              </c:numCache>
            </c:numRef>
          </c:cat>
          <c:val>
            <c:numRef>
              <c:f>Лист1!$E$2</c:f>
              <c:numCache>
                <c:formatCode>#,##0.00</c:formatCode>
                <c:ptCount val="1"/>
                <c:pt idx="0">
                  <c:v>220.4</c:v>
                </c:pt>
              </c:numCache>
            </c:numRef>
          </c:val>
        </c:ser>
        <c:ser>
          <c:idx val="4"/>
          <c:order val="4"/>
          <c:tx>
            <c:strRef>
              <c:f>Лист1!$F$1</c:f>
              <c:strCache>
                <c:ptCount val="1"/>
                <c:pt idx="0">
                  <c:v>Жилищно-коммунальное хозяйство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c:f>
              <c:numCache>
                <c:formatCode>#,##0.00</c:formatCode>
                <c:ptCount val="1"/>
              </c:numCache>
            </c:numRef>
          </c:cat>
          <c:val>
            <c:numRef>
              <c:f>Лист1!$F$2</c:f>
              <c:numCache>
                <c:formatCode>#,##0.00</c:formatCode>
                <c:ptCount val="1"/>
                <c:pt idx="0">
                  <c:v>17237.7</c:v>
                </c:pt>
              </c:numCache>
            </c:numRef>
          </c:val>
        </c:ser>
        <c:ser>
          <c:idx val="5"/>
          <c:order val="5"/>
          <c:tx>
            <c:strRef>
              <c:f>Лист1!$G$1</c:f>
              <c:strCache>
                <c:ptCount val="1"/>
                <c:pt idx="0">
                  <c:v>Культура, кинематография</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c:f>
              <c:numCache>
                <c:formatCode>#,##0.00</c:formatCode>
                <c:ptCount val="1"/>
              </c:numCache>
            </c:numRef>
          </c:cat>
          <c:val>
            <c:numRef>
              <c:f>Лист1!$G$2</c:f>
              <c:numCache>
                <c:formatCode>#,##0.00</c:formatCode>
                <c:ptCount val="1"/>
                <c:pt idx="0">
                  <c:v>4617.8</c:v>
                </c:pt>
              </c:numCache>
            </c:numRef>
          </c:val>
        </c:ser>
        <c:ser>
          <c:idx val="6"/>
          <c:order val="6"/>
          <c:tx>
            <c:strRef>
              <c:f>Лист1!$H$1</c:f>
              <c:strCache>
                <c:ptCount val="1"/>
                <c:pt idx="0">
                  <c:v>Физическая культура и спорт</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c:f>
              <c:numCache>
                <c:formatCode>#,##0.00</c:formatCode>
                <c:ptCount val="1"/>
              </c:numCache>
            </c:numRef>
          </c:cat>
          <c:val>
            <c:numRef>
              <c:f>Лист1!$H$2</c:f>
              <c:numCache>
                <c:formatCode>#,##0.00</c:formatCode>
                <c:ptCount val="1"/>
                <c:pt idx="0">
                  <c:v>84</c:v>
                </c:pt>
              </c:numCache>
            </c:numRef>
          </c:val>
        </c:ser>
        <c:ser>
          <c:idx val="7"/>
          <c:order val="7"/>
          <c:tx>
            <c:strRef>
              <c:f>Лист1!$I$1</c:f>
              <c:strCache>
                <c:ptCount val="1"/>
                <c:pt idx="0">
                  <c:v>Дорожное хозяйство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c:f>
              <c:numCache>
                <c:formatCode>#,##0.00</c:formatCode>
                <c:ptCount val="1"/>
              </c:numCache>
            </c:numRef>
          </c:cat>
          <c:val>
            <c:numRef>
              <c:f>Лист1!$I$2</c:f>
              <c:numCache>
                <c:formatCode>#,##0.00</c:formatCode>
                <c:ptCount val="1"/>
                <c:pt idx="0">
                  <c:v>0</c:v>
                </c:pt>
              </c:numCache>
            </c:numRef>
          </c:val>
        </c:ser>
        <c:ser>
          <c:idx val="8"/>
          <c:order val="8"/>
          <c:tx>
            <c:strRef>
              <c:f>Лист1!$J$1</c:f>
              <c:strCache>
                <c:ptCount val="1"/>
                <c:pt idx="0">
                  <c:v>Другие общегосуд. Вопросы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c:f>
              <c:numCache>
                <c:formatCode>#,##0.00</c:formatCode>
                <c:ptCount val="1"/>
              </c:numCache>
            </c:numRef>
          </c:cat>
          <c:val>
            <c:numRef>
              <c:f>Лист1!$J$2</c:f>
              <c:numCache>
                <c:formatCode>#,##0.00</c:formatCode>
                <c:ptCount val="1"/>
                <c:pt idx="0">
                  <c:v>121.6</c:v>
                </c:pt>
              </c:numCache>
            </c:numRef>
          </c:val>
        </c:ser>
        <c:dLbls>
          <c:showLegendKey val="0"/>
          <c:showVal val="1"/>
          <c:showCatName val="0"/>
          <c:showSerName val="0"/>
          <c:showPercent val="0"/>
          <c:showBubbleSize val="0"/>
        </c:dLbls>
        <c:gapWidth val="150"/>
        <c:axId val="348892520"/>
        <c:axId val="348893304"/>
      </c:barChart>
      <c:catAx>
        <c:axId val="348892520"/>
        <c:scaling>
          <c:orientation val="minMax"/>
        </c:scaling>
        <c:delete val="0"/>
        <c:axPos val="b"/>
        <c:numFmt formatCode="#,##0.00" sourceLinked="1"/>
        <c:majorTickMark val="none"/>
        <c:minorTickMark val="none"/>
        <c:tickLblPos val="nextTo"/>
        <c:crossAx val="348893304"/>
        <c:crosses val="autoZero"/>
        <c:auto val="1"/>
        <c:lblAlgn val="ctr"/>
        <c:lblOffset val="100"/>
        <c:noMultiLvlLbl val="0"/>
      </c:catAx>
      <c:valAx>
        <c:axId val="348893304"/>
        <c:scaling>
          <c:orientation val="minMax"/>
        </c:scaling>
        <c:delete val="1"/>
        <c:axPos val="l"/>
        <c:numFmt formatCode="#,##0.00" sourceLinked="1"/>
        <c:majorTickMark val="out"/>
        <c:minorTickMark val="none"/>
        <c:tickLblPos val="nextTo"/>
        <c:crossAx val="348892520"/>
        <c:crosses val="autoZero"/>
        <c:crossBetween val="between"/>
      </c:valAx>
      <c:spPr>
        <a:noFill/>
        <a:ln w="25406">
          <a:noFill/>
        </a:ln>
      </c:spPr>
    </c:plotArea>
    <c:legend>
      <c:legendPos val="t"/>
      <c:layout>
        <c:manualLayout>
          <c:xMode val="edge"/>
          <c:yMode val="edge"/>
          <c:x val="0.15876536814477135"/>
          <c:y val="5.3800985403140399E-2"/>
          <c:w val="0.68542558824883737"/>
          <c:h val="0.4841743011460265"/>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52306739954776E-2"/>
          <c:y val="0"/>
          <c:w val="0.90090090090090058"/>
          <c:h val="0.78289770032882544"/>
        </c:manualLayout>
      </c:layout>
      <c:pieChart>
        <c:varyColors val="1"/>
        <c:ser>
          <c:idx val="0"/>
          <c:order val="0"/>
          <c:tx>
            <c:strRef>
              <c:f>Лист1!$B$1</c:f>
              <c:strCache>
                <c:ptCount val="1"/>
                <c:pt idx="0">
                  <c:v>на 2022 год</c:v>
                </c:pt>
              </c:strCache>
            </c:strRef>
          </c:tx>
          <c:spPr>
            <a:ln>
              <a:solidFill>
                <a:schemeClr val="accent3"/>
              </a:solidFill>
            </a:ln>
          </c:spPr>
          <c:dPt>
            <c:idx val="0"/>
            <c:bubble3D val="0"/>
            <c:spPr>
              <a:solidFill>
                <a:srgbClr val="7030A0"/>
              </a:solidFill>
              <a:ln>
                <a:solidFill>
                  <a:schemeClr val="accent3"/>
                </a:solidFill>
              </a:ln>
            </c:spPr>
          </c:dPt>
          <c:dPt>
            <c:idx val="1"/>
            <c:bubble3D val="0"/>
            <c:spPr>
              <a:solidFill>
                <a:srgbClr val="FF0000"/>
              </a:solidFill>
              <a:ln>
                <a:solidFill>
                  <a:schemeClr val="accent3"/>
                </a:solidFill>
              </a:ln>
            </c:spPr>
          </c:dPt>
          <c:dPt>
            <c:idx val="2"/>
            <c:bubble3D val="0"/>
            <c:spPr>
              <a:solidFill>
                <a:schemeClr val="accent1">
                  <a:lumMod val="60000"/>
                  <a:lumOff val="40000"/>
                </a:schemeClr>
              </a:solidFill>
              <a:ln>
                <a:solidFill>
                  <a:schemeClr val="accent3"/>
                </a:solidFill>
              </a:ln>
            </c:spPr>
          </c:dPt>
          <c:dLbls>
            <c:dLbl>
              <c:idx val="1"/>
              <c:layout/>
              <c:tx>
                <c:rich>
                  <a:bodyPr/>
                  <a:lstStyle/>
                  <a:p>
                    <a:r>
                      <a:rPr lang="en-US" smtClean="0"/>
                      <a:t>195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Лист1!$A$2:$A$4</c:f>
              <c:strCache>
                <c:ptCount val="3"/>
                <c:pt idx="0">
                  <c:v>Услуги по пожарной безопасности не связанные с содержанием имущества-44,0 тыс.руб.</c:v>
                </c:pt>
                <c:pt idx="1">
                  <c:v>Ремонт  пожарного водоема - 195,0 тыс.руб.</c:v>
                </c:pt>
                <c:pt idx="2">
                  <c:v>Приобретение и установка указателей рынд, прочие расходы -5,0 тыс. руб.</c:v>
                </c:pt>
              </c:strCache>
            </c:strRef>
          </c:cat>
          <c:val>
            <c:numRef>
              <c:f>Лист1!$B$2:$B$4</c:f>
              <c:numCache>
                <c:formatCode>General</c:formatCode>
                <c:ptCount val="3"/>
                <c:pt idx="0">
                  <c:v>44</c:v>
                </c:pt>
                <c:pt idx="1">
                  <c:v>175</c:v>
                </c:pt>
                <c:pt idx="2">
                  <c:v>5</c:v>
                </c:pt>
              </c:numCache>
            </c:numRef>
          </c:val>
        </c:ser>
        <c:dLbls>
          <c:showLegendKey val="0"/>
          <c:showVal val="0"/>
          <c:showCatName val="0"/>
          <c:showSerName val="0"/>
          <c:showPercent val="0"/>
          <c:showBubbleSize val="0"/>
          <c:showLeaderLines val="1"/>
        </c:dLbls>
        <c:firstSliceAng val="2"/>
      </c:pieChart>
    </c:plotArea>
    <c:legend>
      <c:legendPos val="b"/>
      <c:layout>
        <c:manualLayout>
          <c:xMode val="edge"/>
          <c:yMode val="edge"/>
          <c:x val="9.9045948157065494E-2"/>
          <c:y val="0.62563098192777689"/>
          <c:w val="0.87691238089905466"/>
          <c:h val="0.37078609971309878"/>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4.9549549549549488E-2"/>
          <c:y val="0"/>
          <c:w val="0.90090090090090058"/>
          <c:h val="0.78289770032882555"/>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2.1317656238916068E-2"/>
          <c:y val="0.49688421608854344"/>
          <c:w val="0.97087820103568512"/>
          <c:h val="0.48999161741228986"/>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2"/>
      <c:rAngAx val="0"/>
    </c:view3D>
    <c:floor>
      <c:thickness val="0"/>
    </c:floor>
    <c:sideWall>
      <c:thickness val="0"/>
    </c:sideWall>
    <c:backWall>
      <c:thickness val="0"/>
    </c:backWall>
    <c:plotArea>
      <c:layout>
        <c:manualLayout>
          <c:layoutTarget val="inner"/>
          <c:xMode val="edge"/>
          <c:yMode val="edge"/>
          <c:x val="2.075449666590334E-2"/>
          <c:y val="0"/>
          <c:w val="0.90090090090090058"/>
          <c:h val="0.78289770032882544"/>
        </c:manualLayout>
      </c:layout>
      <c:pie3DChart>
        <c:varyColors val="1"/>
        <c:ser>
          <c:idx val="0"/>
          <c:order val="0"/>
          <c:tx>
            <c:strRef>
              <c:f>Лист1!$B$1</c:f>
              <c:strCache>
                <c:ptCount val="1"/>
                <c:pt idx="0">
                  <c:v>на 2023 год</c:v>
                </c:pt>
              </c:strCache>
            </c:strRef>
          </c:tx>
          <c:spPr>
            <a:scene3d>
              <a:camera prst="orthographicFront"/>
              <a:lightRig rig="threePt" dir="t"/>
            </a:scene3d>
            <a:sp3d>
              <a:bevelT w="6350"/>
            </a:sp3d>
          </c:spPr>
          <c:dPt>
            <c:idx val="0"/>
            <c:bubble3D val="0"/>
            <c:spPr>
              <a:solidFill>
                <a:schemeClr val="accent1">
                  <a:lumMod val="60000"/>
                  <a:lumOff val="40000"/>
                </a:schemeClr>
              </a:solidFill>
              <a:scene3d>
                <a:camera prst="orthographicFront"/>
                <a:lightRig rig="threePt" dir="t"/>
              </a:scene3d>
              <a:sp3d>
                <a:bevelT w="6350"/>
              </a:sp3d>
            </c:spPr>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Лист1!$A$2:$A$4</c:f>
              <c:strCache>
                <c:ptCount val="3"/>
                <c:pt idx="0">
                  <c:v>Замена ламп на энергосберегающие светильники -109,00 тыс.руб.</c:v>
                </c:pt>
                <c:pt idx="1">
                  <c:v>Содержание линий электропередач 107,00 тыс. руб.</c:v>
                </c:pt>
                <c:pt idx="2">
                  <c:v>Установка светильников  64,00 тыс. руб</c:v>
                </c:pt>
              </c:strCache>
            </c:strRef>
          </c:cat>
          <c:val>
            <c:numRef>
              <c:f>Лист1!$B$2:$B$4</c:f>
              <c:numCache>
                <c:formatCode>General</c:formatCode>
                <c:ptCount val="3"/>
                <c:pt idx="0">
                  <c:v>109</c:v>
                </c:pt>
                <c:pt idx="1">
                  <c:v>107</c:v>
                </c:pt>
                <c:pt idx="2">
                  <c:v>64</c:v>
                </c:pt>
              </c:numCache>
            </c:numRef>
          </c:val>
        </c:ser>
        <c:dLbls>
          <c:showLegendKey val="0"/>
          <c:showVal val="0"/>
          <c:showCatName val="0"/>
          <c:showSerName val="0"/>
          <c:showPercent val="0"/>
          <c:showBubbleSize val="0"/>
          <c:showLeaderLines val="1"/>
        </c:dLbls>
      </c:pie3DChart>
      <c:spPr>
        <a:ln>
          <a:solidFill>
            <a:schemeClr val="accent3"/>
          </a:solidFill>
        </a:ln>
      </c:spPr>
    </c:plotArea>
    <c:legend>
      <c:legendPos val="b"/>
      <c:layout>
        <c:manualLayout>
          <c:xMode val="edge"/>
          <c:yMode val="edge"/>
          <c:x val="2.1317656238916068E-2"/>
          <c:y val="0.63372946646481076"/>
          <c:w val="0.97087820103568501"/>
          <c:h val="0.30935580326597023"/>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4.9549549549549488E-2"/>
          <c:y val="0"/>
          <c:w val="0.90090090090090058"/>
          <c:h val="0.78289770032882511"/>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2.1317656238916068E-2"/>
          <c:y val="0.49688421608854305"/>
          <c:w val="0.97087820103568456"/>
          <c:h val="0.48999161741228986"/>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0"/>
      <c:rAngAx val="0"/>
    </c:view3D>
    <c:floor>
      <c:thickness val="0"/>
    </c:floor>
    <c:sideWall>
      <c:thickness val="0"/>
    </c:sideWall>
    <c:backWall>
      <c:thickness val="0"/>
    </c:backWall>
    <c:plotArea>
      <c:layout>
        <c:manualLayout>
          <c:layoutTarget val="inner"/>
          <c:xMode val="edge"/>
          <c:yMode val="edge"/>
          <c:x val="4.2350736539477504E-2"/>
          <c:y val="0"/>
          <c:w val="0.95764945088754516"/>
          <c:h val="0.87198002935598962"/>
        </c:manualLayout>
      </c:layout>
      <c:pie3DChart>
        <c:varyColors val="1"/>
        <c:ser>
          <c:idx val="0"/>
          <c:order val="0"/>
          <c:tx>
            <c:strRef>
              <c:f>Лист1!$B$1</c:f>
              <c:strCache>
                <c:ptCount val="1"/>
                <c:pt idx="0">
                  <c:v>на 2022 год</c:v>
                </c:pt>
              </c:strCache>
            </c:strRef>
          </c:tx>
          <c:spPr>
            <a:solidFill>
              <a:srgbClr val="FFFF00"/>
            </a:solidFill>
          </c:spPr>
          <c:dPt>
            <c:idx val="1"/>
            <c:bubble3D val="0"/>
            <c:spPr>
              <a:solidFill>
                <a:schemeClr val="accent1"/>
              </a:solidFill>
            </c:spPr>
          </c:dPt>
          <c:dPt>
            <c:idx val="2"/>
            <c:bubble3D val="0"/>
            <c:spPr>
              <a:solidFill>
                <a:srgbClr val="C00000"/>
              </a:solidFill>
            </c:spPr>
          </c:dPt>
          <c:dLbls>
            <c:dLbl>
              <c:idx val="0"/>
              <c:layout>
                <c:manualLayout>
                  <c:x val="0.27425657861942709"/>
                  <c:y val="-0.26039362804109861"/>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45382897262439409"/>
                      <c:h val="0.14422944319497974"/>
                    </c:manualLayout>
                  </c15:layout>
                </c:ext>
              </c:extLst>
            </c:dLbl>
            <c:dLbl>
              <c:idx val="1"/>
              <c:layout>
                <c:manualLayout>
                  <c:x val="-3.2008652906596817E-2"/>
                  <c:y val="9.507233934009597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623383469479584E-3"/>
                  <c:y val="9.507233934009597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Обеспечение деятельности, сохранение и развитие  учреждений культуры - 4426,8  тыс.руб.</c:v>
                </c:pt>
                <c:pt idx="1">
                  <c:v>Физическая культура и спорт -84,00 тыс. руб.</c:v>
                </c:pt>
                <c:pt idx="2">
                  <c:v>Проведение мероприятий -107,00 тыс. руб.</c:v>
                </c:pt>
              </c:strCache>
            </c:strRef>
          </c:cat>
          <c:val>
            <c:numRef>
              <c:f>Лист1!$B$2:$B$4</c:f>
              <c:numCache>
                <c:formatCode>General</c:formatCode>
                <c:ptCount val="3"/>
                <c:pt idx="0">
                  <c:v>4426.8</c:v>
                </c:pt>
                <c:pt idx="1">
                  <c:v>84</c:v>
                </c:pt>
                <c:pt idx="2">
                  <c:v>107</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2.1317656238916068E-2"/>
          <c:y val="0.62820911156512538"/>
          <c:w val="0.97087820103568512"/>
          <c:h val="0.35866667875410535"/>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4.9549549549549488E-2"/>
          <c:y val="0"/>
          <c:w val="0.90090090090090058"/>
          <c:h val="0.78289770032882533"/>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2.1317656238916068E-2"/>
          <c:y val="0.49688421608854327"/>
          <c:w val="0.9708782010356849"/>
          <c:h val="0.48999161741228986"/>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0.08359</cdr:x>
      <cdr:y>0.24338</cdr:y>
    </cdr:from>
    <cdr:to>
      <cdr:x>0.39215</cdr:x>
      <cdr:y>0.39229</cdr:y>
    </cdr:to>
    <cdr:sp macro="" textlink="">
      <cdr:nvSpPr>
        <cdr:cNvPr id="2" name="TextBox 1"/>
        <cdr:cNvSpPr txBox="1"/>
      </cdr:nvSpPr>
      <cdr:spPr>
        <a:xfrm xmlns:a="http://schemas.openxmlformats.org/drawingml/2006/main">
          <a:off x="292593" y="1080120"/>
          <a:ext cx="1080119" cy="6608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dirty="0" smtClean="0"/>
            <a:t>2022год</a:t>
          </a:r>
          <a:endParaRPr lang="ru-RU"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0.36735</cdr:x>
      <cdr:y>2.59225E-7</cdr:y>
    </cdr:from>
    <cdr:to>
      <cdr:x>0.83615</cdr:x>
      <cdr:y>0.07156</cdr:y>
    </cdr:to>
    <cdr:sp macro="" textlink="">
      <cdr:nvSpPr>
        <cdr:cNvPr id="2" name="TextBox 1"/>
        <cdr:cNvSpPr txBox="1"/>
      </cdr:nvSpPr>
      <cdr:spPr>
        <a:xfrm xmlns:a="http://schemas.openxmlformats.org/drawingml/2006/main">
          <a:off x="1075953" y="1"/>
          <a:ext cx="1373095" cy="2760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dirty="0" smtClean="0"/>
            <a:t>2022 год</a:t>
          </a:r>
          <a:endParaRPr lang="ru-RU"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0.62312</cdr:x>
      <cdr:y>0.36963</cdr:y>
    </cdr:from>
    <cdr:to>
      <cdr:x>0.96192</cdr:x>
      <cdr:y>0.51025</cdr:y>
    </cdr:to>
    <cdr:sp macro="" textlink="">
      <cdr:nvSpPr>
        <cdr:cNvPr id="2" name="TextBox 1"/>
        <cdr:cNvSpPr txBox="1"/>
      </cdr:nvSpPr>
      <cdr:spPr>
        <a:xfrm xmlns:a="http://schemas.openxmlformats.org/drawingml/2006/main">
          <a:off x="1825082" y="1425904"/>
          <a:ext cx="992350" cy="5424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dirty="0" smtClean="0"/>
            <a:t>2023 год</a:t>
          </a:r>
          <a:endParaRPr lang="ru-RU"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86A6FD3-1ACF-4FA4-8B43-F14D737A4157}" type="datetimeFigureOut">
              <a:rPr lang="ru-RU" smtClean="0"/>
              <a:t>12.04.2023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E6CE2E9-2AEE-4D19-B2D4-A6DDD3A3E9E7}" type="slidenum">
              <a:rPr lang="ru-RU" smtClean="0"/>
              <a:t>‹#›</a:t>
            </a:fld>
            <a:endParaRPr lang="ru-RU"/>
          </a:p>
        </p:txBody>
      </p:sp>
    </p:spTree>
    <p:extLst>
      <p:ext uri="{BB962C8B-B14F-4D97-AF65-F5344CB8AC3E}">
        <p14:creationId xmlns:p14="http://schemas.microsoft.com/office/powerpoint/2010/main" val="29905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6CE2E9-2AEE-4D19-B2D4-A6DDD3A3E9E7}" type="slidenum">
              <a:rPr lang="ru-RU" smtClean="0"/>
              <a:t>1</a:t>
            </a:fld>
            <a:endParaRPr lang="ru-RU"/>
          </a:p>
        </p:txBody>
      </p:sp>
    </p:spTree>
    <p:extLst>
      <p:ext uri="{BB962C8B-B14F-4D97-AF65-F5344CB8AC3E}">
        <p14:creationId xmlns:p14="http://schemas.microsoft.com/office/powerpoint/2010/main" val="190350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6CE2E9-2AEE-4D19-B2D4-A6DDD3A3E9E7}" type="slidenum">
              <a:rPr lang="ru-RU" smtClean="0"/>
              <a:t>3</a:t>
            </a:fld>
            <a:endParaRPr lang="ru-RU"/>
          </a:p>
        </p:txBody>
      </p:sp>
    </p:spTree>
    <p:extLst>
      <p:ext uri="{BB962C8B-B14F-4D97-AF65-F5344CB8AC3E}">
        <p14:creationId xmlns:p14="http://schemas.microsoft.com/office/powerpoint/2010/main" val="365223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6CE2E9-2AEE-4D19-B2D4-A6DDD3A3E9E7}" type="slidenum">
              <a:rPr lang="ru-RU" smtClean="0"/>
              <a:t>9</a:t>
            </a:fld>
            <a:endParaRPr lang="ru-RU"/>
          </a:p>
        </p:txBody>
      </p:sp>
    </p:spTree>
    <p:extLst>
      <p:ext uri="{BB962C8B-B14F-4D97-AF65-F5344CB8AC3E}">
        <p14:creationId xmlns:p14="http://schemas.microsoft.com/office/powerpoint/2010/main" val="277002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6CE2E9-2AEE-4D19-B2D4-A6DDD3A3E9E7}" type="slidenum">
              <a:rPr lang="ru-RU" smtClean="0"/>
              <a:t>13</a:t>
            </a:fld>
            <a:endParaRPr lang="ru-RU"/>
          </a:p>
        </p:txBody>
      </p:sp>
    </p:spTree>
    <p:extLst>
      <p:ext uri="{BB962C8B-B14F-4D97-AF65-F5344CB8AC3E}">
        <p14:creationId xmlns:p14="http://schemas.microsoft.com/office/powerpoint/2010/main" val="305727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6CE2E9-2AEE-4D19-B2D4-A6DDD3A3E9E7}" type="slidenum">
              <a:rPr lang="ru-RU" smtClean="0"/>
              <a:t>15</a:t>
            </a:fld>
            <a:endParaRPr lang="ru-RU"/>
          </a:p>
        </p:txBody>
      </p:sp>
    </p:spTree>
    <p:extLst>
      <p:ext uri="{BB962C8B-B14F-4D97-AF65-F5344CB8AC3E}">
        <p14:creationId xmlns:p14="http://schemas.microsoft.com/office/powerpoint/2010/main" val="228476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6CE2E9-2AEE-4D19-B2D4-A6DDD3A3E9E7}" type="slidenum">
              <a:rPr lang="ru-RU" smtClean="0"/>
              <a:t>16</a:t>
            </a:fld>
            <a:endParaRPr lang="ru-RU"/>
          </a:p>
        </p:txBody>
      </p:sp>
    </p:spTree>
    <p:extLst>
      <p:ext uri="{BB962C8B-B14F-4D97-AF65-F5344CB8AC3E}">
        <p14:creationId xmlns:p14="http://schemas.microsoft.com/office/powerpoint/2010/main" val="38798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6CE2E9-2AEE-4D19-B2D4-A6DDD3A3E9E7}" type="slidenum">
              <a:rPr lang="ru-RU" smtClean="0"/>
              <a:t>21</a:t>
            </a:fld>
            <a:endParaRPr lang="ru-RU"/>
          </a:p>
        </p:txBody>
      </p:sp>
    </p:spTree>
    <p:extLst>
      <p:ext uri="{BB962C8B-B14F-4D97-AF65-F5344CB8AC3E}">
        <p14:creationId xmlns:p14="http://schemas.microsoft.com/office/powerpoint/2010/main" val="54303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6CE2E9-2AEE-4D19-B2D4-A6DDD3A3E9E7}" type="slidenum">
              <a:rPr lang="ru-RU" smtClean="0"/>
              <a:t>23</a:t>
            </a:fld>
            <a:endParaRPr lang="ru-RU"/>
          </a:p>
        </p:txBody>
      </p:sp>
    </p:spTree>
    <p:extLst>
      <p:ext uri="{BB962C8B-B14F-4D97-AF65-F5344CB8AC3E}">
        <p14:creationId xmlns:p14="http://schemas.microsoft.com/office/powerpoint/2010/main" val="330550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7F28916-94FA-4385-8669-9C33A48D4D05}" type="slidenum">
              <a:rPr lang="ru-RU" smtClean="0"/>
              <a:pPr>
                <a:defRPr/>
              </a:pPr>
              <a:t>35</a:t>
            </a:fld>
            <a:endParaRPr lang="ru-RU" dirty="0"/>
          </a:p>
        </p:txBody>
      </p:sp>
    </p:spTree>
    <p:extLst>
      <p:ext uri="{BB962C8B-B14F-4D97-AF65-F5344CB8AC3E}">
        <p14:creationId xmlns:p14="http://schemas.microsoft.com/office/powerpoint/2010/main" val="283593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42BD5F40-3FEA-48CC-9761-55CEF5EE3AA0}"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B615A76-4A98-4A4D-BE3B-C058D9ED1D59}" type="slidenum">
              <a:rPr lang="ru-RU" smtClean="0"/>
              <a:pPr>
                <a:defRPr/>
              </a:pPr>
              <a:t>‹#›</a:t>
            </a:fld>
            <a:endParaRPr lang="ru-RU"/>
          </a:p>
        </p:txBody>
      </p:sp>
    </p:spTree>
    <p:extLst>
      <p:ext uri="{BB962C8B-B14F-4D97-AF65-F5344CB8AC3E}">
        <p14:creationId xmlns:p14="http://schemas.microsoft.com/office/powerpoint/2010/main" val="187858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E806EDB-1EBA-4A97-896D-6153997FE4CD}"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224D8D0-66FF-4E49-8BF2-1672FFA8C814}" type="slidenum">
              <a:rPr lang="ru-RU" smtClean="0"/>
              <a:pPr>
                <a:defRPr/>
              </a:pPr>
              <a:t>‹#›</a:t>
            </a:fld>
            <a:endParaRPr lang="ru-RU"/>
          </a:p>
        </p:txBody>
      </p:sp>
    </p:spTree>
    <p:extLst>
      <p:ext uri="{BB962C8B-B14F-4D97-AF65-F5344CB8AC3E}">
        <p14:creationId xmlns:p14="http://schemas.microsoft.com/office/powerpoint/2010/main" val="193226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E806EDB-1EBA-4A97-896D-6153997FE4CD}"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224D8D0-66FF-4E49-8BF2-1672FFA8C814}" type="slidenum">
              <a:rPr lang="ru-RU" smtClean="0"/>
              <a:pPr>
                <a:defRPr/>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7241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E806EDB-1EBA-4A97-896D-6153997FE4CD}"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224D8D0-66FF-4E49-8BF2-1672FFA8C814}" type="slidenum">
              <a:rPr lang="ru-RU" smtClean="0"/>
              <a:pPr>
                <a:defRPr/>
              </a:pPr>
              <a:t>‹#›</a:t>
            </a:fld>
            <a:endParaRPr lang="ru-RU"/>
          </a:p>
        </p:txBody>
      </p:sp>
    </p:spTree>
    <p:extLst>
      <p:ext uri="{BB962C8B-B14F-4D97-AF65-F5344CB8AC3E}">
        <p14:creationId xmlns:p14="http://schemas.microsoft.com/office/powerpoint/2010/main" val="428921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E806EDB-1EBA-4A97-896D-6153997FE4CD}"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224D8D0-66FF-4E49-8BF2-1672FFA8C814}" type="slidenum">
              <a:rPr lang="ru-RU" smtClean="0"/>
              <a:pPr>
                <a:defRPr/>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217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E806EDB-1EBA-4A97-896D-6153997FE4CD}"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224D8D0-66FF-4E49-8BF2-1672FFA8C814}" type="slidenum">
              <a:rPr lang="ru-RU" smtClean="0"/>
              <a:pPr>
                <a:defRPr/>
              </a:pPr>
              <a:t>‹#›</a:t>
            </a:fld>
            <a:endParaRPr lang="ru-RU"/>
          </a:p>
        </p:txBody>
      </p:sp>
    </p:spTree>
    <p:extLst>
      <p:ext uri="{BB962C8B-B14F-4D97-AF65-F5344CB8AC3E}">
        <p14:creationId xmlns:p14="http://schemas.microsoft.com/office/powerpoint/2010/main" val="125056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B77368D4-8296-4B80-A11B-7F5124FF1F61}"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31EBAA3-3EAA-4319-B8B1-8AE836E62C01}" type="slidenum">
              <a:rPr lang="ru-RU" smtClean="0"/>
              <a:pPr>
                <a:defRPr/>
              </a:pPr>
              <a:t>‹#›</a:t>
            </a:fld>
            <a:endParaRPr lang="ru-RU"/>
          </a:p>
        </p:txBody>
      </p:sp>
    </p:spTree>
    <p:extLst>
      <p:ext uri="{BB962C8B-B14F-4D97-AF65-F5344CB8AC3E}">
        <p14:creationId xmlns:p14="http://schemas.microsoft.com/office/powerpoint/2010/main" val="4115030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5F1A119F-F9E5-4843-96CA-CF0E7027C334}"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64B21A9-E48D-4FB4-9A26-FF388DA36338}" type="slidenum">
              <a:rPr lang="ru-RU" smtClean="0"/>
              <a:pPr>
                <a:defRPr/>
              </a:pPr>
              <a:t>‹#›</a:t>
            </a:fld>
            <a:endParaRPr lang="ru-RU"/>
          </a:p>
        </p:txBody>
      </p:sp>
    </p:spTree>
    <p:extLst>
      <p:ext uri="{BB962C8B-B14F-4D97-AF65-F5344CB8AC3E}">
        <p14:creationId xmlns:p14="http://schemas.microsoft.com/office/powerpoint/2010/main" val="46640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938159E8-2B20-4B61-9F5E-C0666C2270D5}"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E4CDF4-9483-4A4E-B6FB-B5B16866E6BE}" type="slidenum">
              <a:rPr lang="ru-RU" smtClean="0"/>
              <a:pPr>
                <a:defRPr/>
              </a:pPr>
              <a:t>‹#›</a:t>
            </a:fld>
            <a:endParaRPr lang="ru-RU"/>
          </a:p>
        </p:txBody>
      </p:sp>
    </p:spTree>
    <p:extLst>
      <p:ext uri="{BB962C8B-B14F-4D97-AF65-F5344CB8AC3E}">
        <p14:creationId xmlns:p14="http://schemas.microsoft.com/office/powerpoint/2010/main" val="362467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13CA19FF-D685-459F-BE14-6161C6152086}"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A7FE1AA-AC36-43A0-AF8E-C7BC14B05DEE}" type="slidenum">
              <a:rPr lang="ru-RU" smtClean="0"/>
              <a:pPr>
                <a:defRPr/>
              </a:pPr>
              <a:t>‹#›</a:t>
            </a:fld>
            <a:endParaRPr lang="ru-RU"/>
          </a:p>
        </p:txBody>
      </p:sp>
    </p:spTree>
    <p:extLst>
      <p:ext uri="{BB962C8B-B14F-4D97-AF65-F5344CB8AC3E}">
        <p14:creationId xmlns:p14="http://schemas.microsoft.com/office/powerpoint/2010/main" val="91488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887BAAAF-7CC8-45C9-AC1D-013EA5EEE22F}" type="datetimeFigureOut">
              <a:rPr lang="ru-RU" smtClean="0"/>
              <a:pPr>
                <a:defRPr/>
              </a:pPr>
              <a:t>12.04.2023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2855294-72F0-44A4-8130-50FFDFFBA9DA}" type="slidenum">
              <a:rPr lang="ru-RU" smtClean="0"/>
              <a:pPr>
                <a:defRPr/>
              </a:pPr>
              <a:t>‹#›</a:t>
            </a:fld>
            <a:endParaRPr lang="ru-RU"/>
          </a:p>
        </p:txBody>
      </p:sp>
    </p:spTree>
    <p:extLst>
      <p:ext uri="{BB962C8B-B14F-4D97-AF65-F5344CB8AC3E}">
        <p14:creationId xmlns:p14="http://schemas.microsoft.com/office/powerpoint/2010/main" val="213839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A47E5C7B-FB73-413F-A0DA-8CFB9DDFABCF}" type="datetimeFigureOut">
              <a:rPr lang="ru-RU" smtClean="0"/>
              <a:pPr>
                <a:defRPr/>
              </a:pPr>
              <a:t>12.04.2023</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6CCE090-D489-4753-8594-A24E8D2C873E}" type="slidenum">
              <a:rPr lang="ru-RU" smtClean="0"/>
              <a:pPr>
                <a:defRPr/>
              </a:pPr>
              <a:t>‹#›</a:t>
            </a:fld>
            <a:endParaRPr lang="ru-RU"/>
          </a:p>
        </p:txBody>
      </p:sp>
    </p:spTree>
    <p:extLst>
      <p:ext uri="{BB962C8B-B14F-4D97-AF65-F5344CB8AC3E}">
        <p14:creationId xmlns:p14="http://schemas.microsoft.com/office/powerpoint/2010/main" val="396519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E4DE3F27-E2BC-4E54-BB31-DD592C6E0A3E}" type="datetimeFigureOut">
              <a:rPr lang="ru-RU" smtClean="0"/>
              <a:pPr>
                <a:defRPr/>
              </a:pPr>
              <a:t>12.04.2023</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5E7BF3FF-F51E-4206-B49E-7E1379D2958F}" type="slidenum">
              <a:rPr lang="ru-RU" smtClean="0"/>
              <a:pPr>
                <a:defRPr/>
              </a:pPr>
              <a:t>‹#›</a:t>
            </a:fld>
            <a:endParaRPr lang="ru-RU"/>
          </a:p>
        </p:txBody>
      </p:sp>
    </p:spTree>
    <p:extLst>
      <p:ext uri="{BB962C8B-B14F-4D97-AF65-F5344CB8AC3E}">
        <p14:creationId xmlns:p14="http://schemas.microsoft.com/office/powerpoint/2010/main" val="237328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665BB5-4AAB-41AF-BA4C-5711D39CDEA5}" type="datetimeFigureOut">
              <a:rPr lang="ru-RU" smtClean="0"/>
              <a:pPr>
                <a:defRPr/>
              </a:pPr>
              <a:t>12.04.2023</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3CE9BC8A-BF62-4B27-B32D-6310DD0984AA}" type="slidenum">
              <a:rPr lang="ru-RU" smtClean="0"/>
              <a:pPr>
                <a:defRPr/>
              </a:pPr>
              <a:t>‹#›</a:t>
            </a:fld>
            <a:endParaRPr lang="ru-RU"/>
          </a:p>
        </p:txBody>
      </p:sp>
    </p:spTree>
    <p:extLst>
      <p:ext uri="{BB962C8B-B14F-4D97-AF65-F5344CB8AC3E}">
        <p14:creationId xmlns:p14="http://schemas.microsoft.com/office/powerpoint/2010/main" val="301216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A845F367-DA4E-4A7A-AE9B-F9E2C41E3D3D}" type="datetimeFigureOut">
              <a:rPr lang="ru-RU" smtClean="0"/>
              <a:pPr>
                <a:defRPr/>
              </a:pPr>
              <a:t>12.04.2023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6FCCBC8-FFD1-4FB3-8E19-227123C1A93B}" type="slidenum">
              <a:rPr lang="ru-RU" smtClean="0"/>
              <a:pPr>
                <a:defRPr/>
              </a:pPr>
              <a:t>‹#›</a:t>
            </a:fld>
            <a:endParaRPr lang="ru-RU"/>
          </a:p>
        </p:txBody>
      </p:sp>
    </p:spTree>
    <p:extLst>
      <p:ext uri="{BB962C8B-B14F-4D97-AF65-F5344CB8AC3E}">
        <p14:creationId xmlns:p14="http://schemas.microsoft.com/office/powerpoint/2010/main" val="116635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ACC3FCD3-70EE-4232-A238-31EB1B335ED2}" type="datetimeFigureOut">
              <a:rPr lang="ru-RU" smtClean="0"/>
              <a:pPr>
                <a:defRPr/>
              </a:pPr>
              <a:t>12.04.2023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91BCBE45-C468-4D7A-ABA0-8E1396AE819F}" type="slidenum">
              <a:rPr lang="ru-RU" smtClean="0"/>
              <a:pPr>
                <a:defRPr/>
              </a:pPr>
              <a:t>‹#›</a:t>
            </a:fld>
            <a:endParaRPr lang="ru-RU"/>
          </a:p>
        </p:txBody>
      </p:sp>
    </p:spTree>
    <p:extLst>
      <p:ext uri="{BB962C8B-B14F-4D97-AF65-F5344CB8AC3E}">
        <p14:creationId xmlns:p14="http://schemas.microsoft.com/office/powerpoint/2010/main" val="99902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E806EDB-1EBA-4A97-896D-6153997FE4CD}" type="datetimeFigureOut">
              <a:rPr lang="ru-RU" smtClean="0"/>
              <a:pPr>
                <a:defRPr/>
              </a:pPr>
              <a:t>12.04.2023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B224D8D0-66FF-4E49-8BF2-1672FFA8C814}" type="slidenum">
              <a:rPr lang="ru-RU" smtClean="0"/>
              <a:pPr>
                <a:defRPr/>
              </a:pPr>
              <a:t>‹#›</a:t>
            </a:fld>
            <a:endParaRPr lang="ru-RU"/>
          </a:p>
        </p:txBody>
      </p:sp>
    </p:spTree>
    <p:extLst>
      <p:ext uri="{BB962C8B-B14F-4D97-AF65-F5344CB8AC3E}">
        <p14:creationId xmlns:p14="http://schemas.microsoft.com/office/powerpoint/2010/main" val="202398301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img1.liveinternet.ru/images/attach/c/9/107/382/107382253_1051942011mnogodet.jpg" TargetMode="External"/><Relationship Id="rId3" Type="http://schemas.openxmlformats.org/officeDocument/2006/relationships/hyperlink" Target="http://images.yandex.ru/yandsearch?source=wiz&amp;text=%D0%B1%D1%8E%D0%B4%D0%B6%D0%B5%D1%82%20%D0%BA%D0%B0%D1%80%D1%82%D0%B8%D0%BD%D0%BA%D0%B8&amp;noreask=1&amp;img_url=http://www.novostimira.com.ua/images/news/1368695774_719.jpg&amp;pos=22&amp;rpt=simage&amp;lr=24&amp;nojs=1" TargetMode="External"/><Relationship Id="rId7" Type="http://schemas.openxmlformats.org/officeDocument/2006/relationships/image" Target="../media/image10.jpe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proshkolu.ru/user/lavr63-66/file/529707/" TargetMode="External"/><Relationship Id="rId11" Type="http://schemas.openxmlformats.org/officeDocument/2006/relationships/image" Target="../media/image13.jpeg"/><Relationship Id="rId5" Type="http://schemas.openxmlformats.org/officeDocument/2006/relationships/image" Target="../media/image9.bmp"/><Relationship Id="rId10" Type="http://schemas.openxmlformats.org/officeDocument/2006/relationships/image" Target="../media/image12.jpeg"/><Relationship Id="rId4" Type="http://schemas.openxmlformats.org/officeDocument/2006/relationships/image" Target="../media/image8.jpe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akha.gov.ru/special/sites/default/files/story/img/2013_10/57/%20%D0%B1%D1%8E%D0%B4%D0%B6%D0%B5%D1%82%D0%B0.jp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mailto:wasiladmin@ivreg.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source=wiz&amp;img_url=http://static8.depositphotos.com/1403931/898/i/950/depositphotos_8980106-Budget-holidays.jpg&amp;p=2&amp;text=%D0%B1%D1%8E%D0%B4%D0%B6%D0%B5%D1%82%20%D0%BA%D0%B0%D1%80%D1%82%D0%B8%D0%BD%D0%BA%D0%B8&amp;noreask=1&amp;pos=68&amp;lr=24&amp;rpt=simage&amp;nojs=1"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images.yandex.ru/yandsearch?source=wiz&amp;img_url=http://img0.liveinternet.ru/images/attach/c/5/88/890/88890522_602457_338846686194132_1156640224_n.jpg&amp;p=12&amp;text=%D0%B1%D1%8E%D0%B4%D0%B6%D0%B5%D1%82%20%D0%BA%D0%B0%D1%80%D1%82%D0%B8%D0%BD%D0%BA%D0%B8&amp;noreask=1&amp;pos=370&amp;lr=24&amp;rpt=simage&amp;nojs=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381000" y="2571745"/>
            <a:ext cx="8458200" cy="3504042"/>
          </a:xfrm>
        </p:spPr>
        <p:txBody>
          <a:bodyPr/>
          <a:lstStyle/>
          <a:p>
            <a:pPr eaLnBrk="1" fontAlgn="auto" hangingPunct="1">
              <a:spcAft>
                <a:spcPts val="0"/>
              </a:spcAft>
              <a:defRPr/>
            </a:pPr>
            <a:r>
              <a:rPr lang="ru-RU" sz="6000" b="1" dirty="0" smtClean="0">
                <a:solidFill>
                  <a:srgbClr val="002060"/>
                </a:solidFill>
                <a:latin typeface="Bookman Old Style" pitchFamily="18" charset="0"/>
              </a:rPr>
              <a:t>Бюджет для граждан</a:t>
            </a:r>
            <a:r>
              <a:rPr lang="ru-RU" b="1" dirty="0" smtClean="0">
                <a:solidFill>
                  <a:srgbClr val="002060"/>
                </a:solidFill>
                <a:latin typeface="Bookman Old Style" pitchFamily="18" charset="0"/>
              </a:rPr>
              <a:t/>
            </a:r>
            <a:br>
              <a:rPr lang="ru-RU" b="1" dirty="0" smtClean="0">
                <a:solidFill>
                  <a:srgbClr val="002060"/>
                </a:solidFill>
                <a:latin typeface="Bookman Old Style" pitchFamily="18" charset="0"/>
              </a:rPr>
            </a:br>
            <a:endParaRPr lang="ru-RU" dirty="0"/>
          </a:p>
        </p:txBody>
      </p:sp>
      <p:sp>
        <p:nvSpPr>
          <p:cNvPr id="13314" name="Подзаголовок 5"/>
          <p:cNvSpPr>
            <a:spLocks noGrp="1"/>
          </p:cNvSpPr>
          <p:nvPr>
            <p:ph type="subTitle" idx="1"/>
          </p:nvPr>
        </p:nvSpPr>
        <p:spPr>
          <a:xfrm>
            <a:off x="357188" y="260649"/>
            <a:ext cx="8458200" cy="2448272"/>
          </a:xfrm>
        </p:spPr>
        <p:txBody>
          <a:bodyPr>
            <a:normAutofit lnSpcReduction="10000"/>
          </a:bodyPr>
          <a:lstStyle/>
          <a:p>
            <a:pPr algn="ctr" eaLnBrk="1" hangingPunct="1"/>
            <a:r>
              <a:rPr lang="ru-RU" sz="2800" b="1" dirty="0" smtClean="0">
                <a:solidFill>
                  <a:srgbClr val="002060"/>
                </a:solidFill>
                <a:latin typeface="Bookman Old Style" pitchFamily="18" charset="0"/>
              </a:rPr>
              <a:t>К бюджету Васильевского сельского поселения Шуйского муниципального района на 2023-2025годы</a:t>
            </a:r>
            <a:endParaRPr lang="ru-RU" sz="2800" b="1" dirty="0" smtClean="0">
              <a:solidFill>
                <a:srgbClr val="002060"/>
              </a:solidFill>
              <a:latin typeface="Arial" charset="0"/>
            </a:endParaRPr>
          </a:p>
          <a:p>
            <a:pPr algn="ctr" eaLnBrk="1" hangingPunct="1"/>
            <a:r>
              <a:rPr lang="ru-RU" sz="1800" b="1" dirty="0" smtClean="0">
                <a:solidFill>
                  <a:srgbClr val="002060"/>
                </a:solidFill>
                <a:latin typeface="Arial" charset="0"/>
              </a:rPr>
              <a:t>Бюджет Васильевского сельского поселения утвержден решением Совета депутатов Васильевского сельского поселения от 23.12.2022 года № 1  «О бюджете Васильевского  сельского поселения на 2023 год и плановый период 2024 и 2025 годов»</a:t>
            </a:r>
            <a:endParaRPr lang="ru-RU" sz="1800" b="1" dirty="0" smtClean="0">
              <a:solidFill>
                <a:srgbClr val="3D3D3D"/>
              </a:solidFill>
              <a:latin typeface="Arial" charset="0"/>
            </a:endParaRPr>
          </a:p>
        </p:txBody>
      </p:sp>
      <p:pic>
        <p:nvPicPr>
          <p:cNvPr id="13315" name="Picture 2" descr="C:\Users\Анастасия\Desktop\0794194453.jpg"/>
          <p:cNvPicPr>
            <a:picLocks noChangeAspect="1" noChangeArrowheads="1"/>
          </p:cNvPicPr>
          <p:nvPr/>
        </p:nvPicPr>
        <p:blipFill>
          <a:blip r:embed="rId4"/>
          <a:srcRect/>
          <a:stretch>
            <a:fillRect/>
          </a:stretch>
        </p:blipFill>
        <p:spPr bwMode="auto">
          <a:xfrm>
            <a:off x="5580112" y="3861048"/>
            <a:ext cx="3563888" cy="29969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970572772"/>
              </p:ext>
            </p:extLst>
          </p:nvPr>
        </p:nvGraphicFramePr>
        <p:xfrm>
          <a:off x="323526" y="476668"/>
          <a:ext cx="8568954" cy="6746137"/>
        </p:xfrm>
        <a:graphic>
          <a:graphicData uri="http://schemas.openxmlformats.org/drawingml/2006/table">
            <a:tbl>
              <a:tblPr>
                <a:tableStyleId>{5C22544A-7EE6-4342-B048-85BDC9FD1C3A}</a:tableStyleId>
              </a:tblPr>
              <a:tblGrid>
                <a:gridCol w="4141330"/>
                <a:gridCol w="539192"/>
                <a:gridCol w="648072"/>
                <a:gridCol w="720080"/>
                <a:gridCol w="606934"/>
                <a:gridCol w="637782"/>
                <a:gridCol w="637782"/>
                <a:gridCol w="637782"/>
              </a:tblGrid>
              <a:tr h="360044">
                <a:tc>
                  <a:txBody>
                    <a:bodyPr/>
                    <a:lstStyle/>
                    <a:p>
                      <a:pPr algn="l" fontAlgn="ctr"/>
                      <a:r>
                        <a:rPr lang="ru-RU" sz="900" u="none" strike="noStrike" baseline="0" dirty="0">
                          <a:effectLst/>
                        </a:rPr>
                        <a:t>7.3. налог, взимаемый в связи с применением патентной системы налогообложения </a:t>
                      </a:r>
                      <a:endParaRPr lang="ru-RU" sz="900" b="0" i="0" u="none" strike="noStrike" baseline="0" dirty="0">
                        <a:effectLst/>
                        <a:latin typeface="Times New Roman"/>
                      </a:endParaRPr>
                    </a:p>
                  </a:txBody>
                  <a:tcPr marL="158589" marR="0" marT="0" marB="0" anchor="ctr"/>
                </a:tc>
                <a:tc>
                  <a:txBody>
                    <a:bodyPr/>
                    <a:lstStyle/>
                    <a:p>
                      <a:pPr algn="ctr" fontAlgn="b"/>
                      <a:endParaRPr lang="ru-RU" sz="900" b="0" i="0" u="none" strike="noStrike" baseline="0" dirty="0">
                        <a:solidFill>
                          <a:srgbClr val="000000"/>
                        </a:solidFill>
                        <a:effectLst/>
                        <a:latin typeface="Tahoma"/>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r>
              <a:tr h="123531">
                <a:tc>
                  <a:txBody>
                    <a:bodyPr/>
                    <a:lstStyle/>
                    <a:p>
                      <a:pPr algn="l" fontAlgn="ctr"/>
                      <a:r>
                        <a:rPr lang="ru-RU" sz="900" u="none" strike="noStrike" baseline="0" dirty="0">
                          <a:effectLst/>
                        </a:rPr>
                        <a:t>8. Налоги на имущество</a:t>
                      </a:r>
                      <a:endParaRPr lang="ru-RU" sz="900" b="0" i="0" u="none" strike="noStrike" baseline="0" dirty="0">
                        <a:effectLst/>
                        <a:latin typeface="Times New Roman"/>
                      </a:endParaRPr>
                    </a:p>
                  </a:txBody>
                  <a:tcPr marL="52863"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1148,6</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1142,0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en-US" sz="900" u="none" strike="noStrike" baseline="0" dirty="0" smtClean="0">
                          <a:effectLst/>
                        </a:rPr>
                        <a:t>1103</a:t>
                      </a:r>
                      <a:r>
                        <a:rPr lang="ru-RU" sz="900" u="none" strike="noStrike" baseline="0" dirty="0" smtClean="0">
                          <a:effectLst/>
                        </a:rPr>
                        <a:t>,0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1185,0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1185,0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1100,0</a:t>
                      </a:r>
                      <a:endParaRPr lang="ru-RU" sz="900" b="0" i="0" u="none" strike="noStrike" baseline="0" dirty="0">
                        <a:solidFill>
                          <a:srgbClr val="000000"/>
                        </a:solidFill>
                        <a:effectLst/>
                        <a:latin typeface="Times New Roman"/>
                      </a:endParaRPr>
                    </a:p>
                  </a:txBody>
                  <a:tcPr marL="0" marR="0" marT="0" marB="0" anchor="b"/>
                </a:tc>
              </a:tr>
              <a:tr h="123531">
                <a:tc>
                  <a:txBody>
                    <a:bodyPr/>
                    <a:lstStyle/>
                    <a:p>
                      <a:pPr algn="l" fontAlgn="ctr"/>
                      <a:r>
                        <a:rPr lang="ru-RU" sz="900" u="none" strike="noStrike" baseline="0" dirty="0">
                          <a:effectLst/>
                        </a:rPr>
                        <a:t>8.1. налог на имущество физических лиц</a:t>
                      </a:r>
                      <a:endParaRPr lang="ru-RU" sz="900" b="0" i="0" u="none" strike="noStrike" baseline="0" dirty="0">
                        <a:effectLst/>
                        <a:latin typeface="Times New Roman"/>
                      </a:endParaRPr>
                    </a:p>
                  </a:txBody>
                  <a:tcPr marL="158589"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87,7</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87,8</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b="0" i="0" u="none" strike="noStrike" baseline="0" dirty="0" smtClean="0">
                          <a:solidFill>
                            <a:srgbClr val="000000"/>
                          </a:solidFill>
                          <a:effectLst/>
                          <a:latin typeface="Times New Roman"/>
                        </a:rPr>
                        <a:t>8</a:t>
                      </a:r>
                      <a:r>
                        <a:rPr lang="en-US" sz="900" b="0" i="0" u="none" strike="noStrike" baseline="0" smtClean="0">
                          <a:solidFill>
                            <a:srgbClr val="000000"/>
                          </a:solidFill>
                          <a:effectLst/>
                          <a:latin typeface="Times New Roman"/>
                        </a:rPr>
                        <a:t>4,</a:t>
                      </a:r>
                      <a:r>
                        <a:rPr lang="ru-RU" sz="900" b="0" i="0" u="none" strike="noStrike" baseline="0" smtClean="0">
                          <a:solidFill>
                            <a:srgbClr val="000000"/>
                          </a:solidFill>
                          <a:effectLst/>
                          <a:latin typeface="Times New Roman"/>
                        </a:rPr>
                        <a:t>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80,0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80,0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90,0</a:t>
                      </a:r>
                      <a:endParaRPr lang="ru-RU" sz="900" b="0" i="0" u="none" strike="noStrike" baseline="0" dirty="0">
                        <a:solidFill>
                          <a:srgbClr val="000000"/>
                        </a:solidFill>
                        <a:effectLst/>
                        <a:latin typeface="Times New Roman"/>
                      </a:endParaRPr>
                    </a:p>
                  </a:txBody>
                  <a:tcPr marL="0" marR="0" marT="0" marB="0" anchor="b"/>
                </a:tc>
              </a:tr>
              <a:tr h="85720">
                <a:tc>
                  <a:txBody>
                    <a:bodyPr/>
                    <a:lstStyle/>
                    <a:p>
                      <a:pPr algn="l" fontAlgn="ctr"/>
                      <a:r>
                        <a:rPr lang="ru-RU" sz="900" u="none" strike="noStrike" baseline="0" dirty="0">
                          <a:effectLst/>
                        </a:rPr>
                        <a:t>8.2. земельный налог</a:t>
                      </a:r>
                      <a:endParaRPr lang="ru-RU" sz="900" b="0" i="0" u="none" strike="noStrike" baseline="0" dirty="0">
                        <a:effectLst/>
                        <a:latin typeface="Times New Roman"/>
                      </a:endParaRPr>
                    </a:p>
                  </a:txBody>
                  <a:tcPr marL="158589"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973,2</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966,4</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962,0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1105,0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1105,0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1010,0</a:t>
                      </a:r>
                    </a:p>
                  </a:txBody>
                  <a:tcPr marL="0" marR="0" marT="0" marB="0" anchor="b"/>
                </a:tc>
              </a:tr>
              <a:tr h="124976">
                <a:tc>
                  <a:txBody>
                    <a:bodyPr/>
                    <a:lstStyle/>
                    <a:p>
                      <a:pPr algn="l" fontAlgn="ctr"/>
                      <a:r>
                        <a:rPr lang="ru-RU" sz="900" u="none" strike="noStrike" baseline="0" dirty="0">
                          <a:effectLst/>
                        </a:rPr>
                        <a:t>9. Налоги, сборы и регулярные платежи за пользование природными ресурсами</a:t>
                      </a:r>
                      <a:endParaRPr lang="ru-RU" sz="900" b="0" i="0" u="none" strike="noStrike" baseline="0" dirty="0">
                        <a:effectLst/>
                        <a:latin typeface="Times New Roman"/>
                      </a:endParaRPr>
                    </a:p>
                  </a:txBody>
                  <a:tcPr marL="52863"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9.1. налог на добычу полезных ископаемых</a:t>
                      </a:r>
                      <a:endParaRPr lang="ru-RU" sz="900" b="0" i="0" u="none" strike="noStrike" baseline="0" dirty="0">
                        <a:effectLst/>
                        <a:latin typeface="Times New Roman"/>
                      </a:endParaRPr>
                    </a:p>
                  </a:txBody>
                  <a:tcPr marL="158589"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r>
              <a:tr h="123531">
                <a:tc>
                  <a:txBody>
                    <a:bodyPr/>
                    <a:lstStyle/>
                    <a:p>
                      <a:pPr algn="l" fontAlgn="ctr"/>
                      <a:r>
                        <a:rPr lang="ru-RU" sz="900" u="none" strike="noStrike" baseline="0" dirty="0">
                          <a:effectLst/>
                        </a:rPr>
                        <a:t>10. Государственная пошлина</a:t>
                      </a:r>
                      <a:endParaRPr lang="ru-RU" sz="900" b="0" i="0" u="none" strike="noStrike" baseline="0" dirty="0">
                        <a:effectLst/>
                        <a:latin typeface="Times New Roman"/>
                      </a:endParaRPr>
                    </a:p>
                  </a:txBody>
                  <a:tcPr marL="52863" marR="0" marT="0" marB="0" anchor="ctr"/>
                </a:tc>
                <a:tc>
                  <a:txBody>
                    <a:bodyPr/>
                    <a:lstStyle/>
                    <a:p>
                      <a:pPr algn="ctr" fontAlgn="b"/>
                      <a:endParaRPr lang="ru-RU" sz="900" b="0" i="0" u="none" strike="noStrike" baseline="0">
                        <a:effectLst/>
                        <a:latin typeface="Tahoma"/>
                      </a:endParaRPr>
                    </a:p>
                  </a:txBody>
                  <a:tcPr marL="0" marR="0" marT="0" marB="0" anchor="b"/>
                </a:tc>
                <a:tc>
                  <a:txBody>
                    <a:bodyPr/>
                    <a:lstStyle/>
                    <a:p>
                      <a:pPr algn="ctr" fontAlgn="b"/>
                      <a:r>
                        <a:rPr lang="ru-RU" sz="900" u="none" strike="noStrike" baseline="0" dirty="0" smtClean="0">
                          <a:effectLst/>
                        </a:rPr>
                        <a:t>20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30,0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25,0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25,0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30,0</a:t>
                      </a:r>
                      <a:endParaRPr lang="ru-RU" sz="900" b="0" i="0" u="none" strike="noStrike" baseline="0" dirty="0">
                        <a:solidFill>
                          <a:srgbClr val="000000"/>
                        </a:solidFill>
                        <a:effectLst/>
                        <a:latin typeface="Times New Roman"/>
                      </a:endParaRPr>
                    </a:p>
                  </a:txBody>
                  <a:tcPr marL="0" marR="0" marT="0" marB="0" anchor="b"/>
                </a:tc>
              </a:tr>
              <a:tr h="226148">
                <a:tc>
                  <a:txBody>
                    <a:bodyPr/>
                    <a:lstStyle/>
                    <a:p>
                      <a:pPr algn="l" fontAlgn="ctr"/>
                      <a:r>
                        <a:rPr lang="ru-RU" sz="900" u="none" strike="noStrike" baseline="0" dirty="0">
                          <a:effectLst/>
                        </a:rPr>
                        <a:t>11. Задолженность и перерасчеты по отмененным налогам, сборам и иным обязательным платежам </a:t>
                      </a:r>
                      <a:endParaRPr lang="ru-RU" sz="900" b="0" i="0" u="none" strike="noStrike" baseline="0" dirty="0">
                        <a:effectLst/>
                        <a:latin typeface="Times New Roman"/>
                      </a:endParaRPr>
                    </a:p>
                  </a:txBody>
                  <a:tcPr marL="52863"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12. Неналоговые доходы (13+14+15+16+17+18+19)</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141,1</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141,1</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a:t>
                      </a:r>
                      <a:endParaRPr lang="ru-RU" sz="900" b="0" i="0" u="none" strike="noStrike" baseline="0" dirty="0">
                        <a:solidFill>
                          <a:srgbClr val="000000"/>
                        </a:solidFill>
                        <a:effectLst/>
                        <a:latin typeface="Times New Roman"/>
                      </a:endParaRPr>
                    </a:p>
                  </a:txBody>
                  <a:tcPr marL="0" marR="0" marT="0" marB="0" anchor="b"/>
                </a:tc>
              </a:tr>
              <a:tr h="196392">
                <a:tc>
                  <a:txBody>
                    <a:bodyPr/>
                    <a:lstStyle/>
                    <a:p>
                      <a:pPr algn="l" fontAlgn="ctr"/>
                      <a:r>
                        <a:rPr lang="ru-RU" sz="900" u="none" strike="noStrike" baseline="0" dirty="0">
                          <a:effectLst/>
                        </a:rPr>
                        <a:t>13. Доходы от использования имущества, находящегося в государственной и муниципальной собственности </a:t>
                      </a:r>
                      <a:endParaRPr lang="ru-RU" sz="900" b="0" i="0" u="none" strike="noStrike" baseline="0" dirty="0">
                        <a:effectLst/>
                        <a:latin typeface="Times New Roman"/>
                      </a:endParaRPr>
                    </a:p>
                  </a:txBody>
                  <a:tcPr marL="52863"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 </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r>
              <a:tr h="130928">
                <a:tc>
                  <a:txBody>
                    <a:bodyPr/>
                    <a:lstStyle/>
                    <a:p>
                      <a:pPr algn="l" fontAlgn="ctr"/>
                      <a:r>
                        <a:rPr lang="ru-RU" sz="900" u="none" strike="noStrike" baseline="0" dirty="0">
                          <a:effectLst/>
                        </a:rPr>
                        <a:t>14. Платежи при пользовании природными ресурсами </a:t>
                      </a:r>
                      <a:endParaRPr lang="ru-RU" sz="900" b="0" i="0" u="none" strike="noStrike" baseline="0" dirty="0">
                        <a:effectLst/>
                        <a:latin typeface="Times New Roman"/>
                      </a:endParaRPr>
                    </a:p>
                  </a:txBody>
                  <a:tcPr marL="52863"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r>
              <a:tr h="226288">
                <a:tc>
                  <a:txBody>
                    <a:bodyPr/>
                    <a:lstStyle/>
                    <a:p>
                      <a:pPr algn="l" fontAlgn="ctr"/>
                      <a:r>
                        <a:rPr lang="ru-RU" sz="900" u="none" strike="noStrike" baseline="0" dirty="0">
                          <a:effectLst/>
                        </a:rPr>
                        <a:t>15. Доходы от оказания платных услуг (работ) и компенсации </a:t>
                      </a:r>
                      <a:r>
                        <a:rPr lang="ru-RU" sz="900" u="none" strike="noStrike" baseline="0" dirty="0" smtClean="0">
                          <a:effectLst/>
                        </a:rPr>
                        <a:t>затрат</a:t>
                      </a:r>
                      <a:endParaRPr lang="ru-RU" sz="900" b="0" i="0" u="none" strike="noStrike" baseline="0" dirty="0">
                        <a:effectLst/>
                        <a:latin typeface="Times New Roman"/>
                      </a:endParaRPr>
                    </a:p>
                  </a:txBody>
                  <a:tcPr marL="52863"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a:effectLst/>
                        </a:rPr>
                        <a:t> </a:t>
                      </a:r>
                      <a:r>
                        <a:rPr lang="ru-RU" sz="900" u="none" strike="noStrike" baseline="0" dirty="0" smtClean="0">
                          <a:effectLst/>
                        </a:rPr>
                        <a:t>141,1</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141,1</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r>
              <a:tr h="72008">
                <a:tc>
                  <a:txBody>
                    <a:bodyPr/>
                    <a:lstStyle/>
                    <a:p>
                      <a:pPr algn="l" fontAlgn="ctr"/>
                      <a:r>
                        <a:rPr lang="ru-RU" sz="900" u="none" strike="noStrike" baseline="0" dirty="0">
                          <a:effectLst/>
                        </a:rPr>
                        <a:t>16. Доходы от продажи материальных и нематериальных активов</a:t>
                      </a:r>
                      <a:endParaRPr lang="ru-RU" sz="900" b="0" i="0" u="none" strike="noStrike" baseline="0" dirty="0">
                        <a:effectLst/>
                        <a:latin typeface="Times New Roman"/>
                      </a:endParaRPr>
                    </a:p>
                  </a:txBody>
                  <a:tcPr marL="52863"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a:t>
                      </a:r>
                      <a:endParaRPr lang="ru-RU" sz="900" b="0" i="0" u="none" strike="noStrike" baseline="0" dirty="0">
                        <a:solidFill>
                          <a:srgbClr val="000000"/>
                        </a:solidFill>
                        <a:effectLst/>
                        <a:latin typeface="Times New Roman"/>
                      </a:endParaRPr>
                    </a:p>
                  </a:txBody>
                  <a:tcPr marL="0" marR="0" marT="0" marB="0" anchor="b"/>
                </a:tc>
              </a:tr>
              <a:tr h="196392">
                <a:tc>
                  <a:txBody>
                    <a:bodyPr/>
                    <a:lstStyle/>
                    <a:p>
                      <a:pPr algn="l" fontAlgn="ctr"/>
                      <a:r>
                        <a:rPr lang="ru-RU" sz="900" u="none" strike="noStrike" baseline="0" dirty="0">
                          <a:effectLst/>
                        </a:rPr>
                        <a:t>16.1. доходы от реализации имущества, находящегося в государственной и муниципальной собственности</a:t>
                      </a:r>
                      <a:endParaRPr lang="ru-RU" sz="900" b="0" i="0" u="none" strike="noStrike" baseline="0" dirty="0">
                        <a:effectLst/>
                        <a:latin typeface="Times New Roman"/>
                      </a:endParaRPr>
                    </a:p>
                  </a:txBody>
                  <a:tcPr marL="158589"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17. Административные платежи и сборы</a:t>
                      </a:r>
                      <a:endParaRPr lang="ru-RU" sz="900" b="0" i="0" u="none" strike="noStrike" baseline="0" dirty="0">
                        <a:effectLst/>
                        <a:latin typeface="Times New Roman"/>
                      </a:endParaRPr>
                    </a:p>
                  </a:txBody>
                  <a:tcPr marL="52863"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r>
              <a:tr h="123531">
                <a:tc>
                  <a:txBody>
                    <a:bodyPr/>
                    <a:lstStyle/>
                    <a:p>
                      <a:pPr algn="l" fontAlgn="ctr"/>
                      <a:r>
                        <a:rPr lang="ru-RU" sz="900" u="none" strike="noStrike" baseline="0" dirty="0">
                          <a:effectLst/>
                        </a:rPr>
                        <a:t>18. Штрафы, санкции, возмещение ущерба</a:t>
                      </a:r>
                      <a:endParaRPr lang="ru-RU" sz="900" b="0" i="0" u="none" strike="noStrike" baseline="0" dirty="0">
                        <a:effectLst/>
                        <a:latin typeface="Times New Roman"/>
                      </a:endParaRPr>
                    </a:p>
                  </a:txBody>
                  <a:tcPr marL="52863"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r>
              <a:tr h="250304">
                <a:tc>
                  <a:txBody>
                    <a:bodyPr/>
                    <a:lstStyle/>
                    <a:p>
                      <a:pPr algn="l" fontAlgn="ctr"/>
                      <a:r>
                        <a:rPr lang="ru-RU" sz="900" u="none" strike="noStrike" baseline="0" dirty="0">
                          <a:effectLst/>
                        </a:rPr>
                        <a:t>19. Прочие неналоговые доходы</a:t>
                      </a:r>
                      <a:endParaRPr lang="ru-RU" sz="900" b="0" i="0" u="none" strike="noStrike" baseline="0" dirty="0">
                        <a:effectLst/>
                        <a:latin typeface="Times New Roman"/>
                      </a:endParaRPr>
                    </a:p>
                  </a:txBody>
                  <a:tcPr marL="52863"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r>
              <a:tr h="123531">
                <a:tc>
                  <a:txBody>
                    <a:bodyPr/>
                    <a:lstStyle/>
                    <a:p>
                      <a:pPr algn="l" fontAlgn="ctr"/>
                      <a:r>
                        <a:rPr lang="ru-RU" sz="900" u="none" strike="noStrike" baseline="0" dirty="0">
                          <a:effectLst/>
                        </a:rPr>
                        <a:t>20. Безвозмездные поступления - всего</a:t>
                      </a:r>
                      <a:endParaRPr lang="ru-RU" sz="900" b="1" i="1"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10351,5</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10351,5</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9961,0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6720,6</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6734,4</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6479,5</a:t>
                      </a:r>
                      <a:endParaRPr lang="ru-RU" sz="900" b="0" i="0" u="none" strike="noStrike" baseline="0" dirty="0">
                        <a:solidFill>
                          <a:srgbClr val="000000"/>
                        </a:solidFill>
                        <a:effectLst/>
                        <a:latin typeface="Times New Roman"/>
                      </a:endParaRPr>
                    </a:p>
                  </a:txBody>
                  <a:tcPr marL="0" marR="0" marT="0" marB="0" anchor="b"/>
                </a:tc>
              </a:tr>
              <a:tr h="123531">
                <a:tc>
                  <a:txBody>
                    <a:bodyPr/>
                    <a:lstStyle/>
                    <a:p>
                      <a:pPr algn="l" fontAlgn="ctr"/>
                      <a:r>
                        <a:rPr lang="ru-RU" sz="900" u="none" strike="noStrike" baseline="0" dirty="0">
                          <a:effectLst/>
                        </a:rPr>
                        <a:t>в том числе: </a:t>
                      </a:r>
                      <a:endParaRPr lang="ru-RU" sz="900" b="0" i="0" u="none" strike="noStrike" baseline="0" dirty="0">
                        <a:effectLst/>
                        <a:latin typeface="Times New Roman"/>
                      </a:endParaRPr>
                    </a:p>
                  </a:txBody>
                  <a:tcPr marL="158589"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 </a:t>
                      </a:r>
                      <a:endParaRPr lang="ru-RU" sz="900" b="0" i="0" u="none" strike="noStrike" baseline="0" dirty="0">
                        <a:solidFill>
                          <a:srgbClr val="000000"/>
                        </a:solidFill>
                        <a:effectLst/>
                        <a:latin typeface="Times New Roman"/>
                      </a:endParaRPr>
                    </a:p>
                  </a:txBody>
                  <a:tcPr marL="0" marR="0" marT="0" marB="0" anchor="b"/>
                </a:tc>
              </a:tr>
              <a:tr h="190440">
                <a:tc>
                  <a:txBody>
                    <a:bodyPr/>
                    <a:lstStyle/>
                    <a:p>
                      <a:pPr algn="l" fontAlgn="ctr"/>
                      <a:r>
                        <a:rPr lang="ru-RU" sz="900" u="none" strike="noStrike" baseline="0" dirty="0">
                          <a:effectLst/>
                        </a:rPr>
                        <a:t>20.1. Безвозмездные поступления от других бюджетов бюджетной системы РФ </a:t>
                      </a:r>
                      <a:endParaRPr lang="ru-RU" sz="900" b="0" i="0" u="none" strike="noStrike" baseline="0" dirty="0">
                        <a:effectLst/>
                        <a:latin typeface="Times New Roman"/>
                      </a:endParaRPr>
                    </a:p>
                  </a:txBody>
                  <a:tcPr marL="158589"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10351,5</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10351,5</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9961,0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6720,6</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6734,4</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6479,5</a:t>
                      </a:r>
                      <a:endParaRPr lang="ru-RU" sz="900" b="0" i="0" u="none" strike="noStrike" baseline="0" dirty="0">
                        <a:solidFill>
                          <a:srgbClr val="000000"/>
                        </a:solidFill>
                        <a:effectLst/>
                        <a:latin typeface="Times New Roman"/>
                      </a:endParaRPr>
                    </a:p>
                  </a:txBody>
                  <a:tcPr marL="0" marR="0" marT="0" marB="0" anchor="b"/>
                </a:tc>
              </a:tr>
              <a:tr h="123531">
                <a:tc>
                  <a:txBody>
                    <a:bodyPr/>
                    <a:lstStyle/>
                    <a:p>
                      <a:pPr algn="l" fontAlgn="ctr"/>
                      <a:r>
                        <a:rPr lang="ru-RU" sz="900" u="none" strike="noStrike" baseline="0" dirty="0">
                          <a:effectLst/>
                        </a:rPr>
                        <a:t> </a:t>
                      </a:r>
                      <a:endParaRPr lang="ru-RU" sz="900" b="1" i="1"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 </a:t>
                      </a:r>
                      <a:endParaRPr lang="ru-RU" sz="900" b="0" i="0" u="none" strike="noStrike" baseline="0" dirty="0">
                        <a:solidFill>
                          <a:srgbClr val="000000"/>
                        </a:solidFill>
                        <a:effectLst/>
                        <a:latin typeface="Times New Roman"/>
                      </a:endParaRPr>
                    </a:p>
                  </a:txBody>
                  <a:tcPr marL="0" marR="0" marT="0" marB="0" anchor="b"/>
                </a:tc>
              </a:tr>
              <a:tr h="202343">
                <a:tc>
                  <a:txBody>
                    <a:bodyPr/>
                    <a:lstStyle/>
                    <a:p>
                      <a:pPr algn="l" fontAlgn="ctr"/>
                      <a:r>
                        <a:rPr lang="ru-RU" sz="900" u="none" strike="noStrike" baseline="0" dirty="0">
                          <a:effectLst/>
                        </a:rPr>
                        <a:t>21. Расходы местного бюджета  - всего (22+23+24+25+26+27+28+29+30+31+32+33+34+35)</a:t>
                      </a:r>
                      <a:endParaRPr lang="ru-RU" sz="900" b="1" i="0"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12260,1</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12163,7</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11550,1</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8402,6</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8416,4</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8161,5</a:t>
                      </a:r>
                      <a:endParaRPr lang="ru-RU" sz="900" b="0" i="0" u="none" strike="noStrike" baseline="0" dirty="0">
                        <a:solidFill>
                          <a:srgbClr val="000000"/>
                        </a:solidFill>
                        <a:effectLst/>
                        <a:latin typeface="Times New Roman"/>
                      </a:endParaRPr>
                    </a:p>
                  </a:txBody>
                  <a:tcPr marL="0" marR="0" marT="0" marB="0" anchor="b"/>
                </a:tc>
              </a:tr>
              <a:tr h="123531">
                <a:tc>
                  <a:txBody>
                    <a:bodyPr/>
                    <a:lstStyle/>
                    <a:p>
                      <a:pPr algn="l" fontAlgn="ctr"/>
                      <a:r>
                        <a:rPr lang="ru-RU" sz="900" u="none" strike="noStrike" baseline="0" dirty="0">
                          <a:effectLst/>
                        </a:rPr>
                        <a:t>в том числе: </a:t>
                      </a:r>
                      <a:endParaRPr lang="ru-RU" sz="900" b="0" i="0" u="none" strike="noStrike" baseline="0" dirty="0">
                        <a:effectLst/>
                        <a:latin typeface="Times New Roman"/>
                      </a:endParaRPr>
                    </a:p>
                  </a:txBody>
                  <a:tcPr marL="158589"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22. Общегосударственные вопросы</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3785,1</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b="0" i="0" u="none" strike="noStrike" baseline="0" dirty="0" smtClean="0">
                          <a:solidFill>
                            <a:schemeClr val="dk1"/>
                          </a:solidFill>
                          <a:effectLst/>
                          <a:latin typeface="+mn-lt"/>
                        </a:rPr>
                        <a:t>3701,7</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4109,8</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3594,5</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3416,4</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3416,4</a:t>
                      </a:r>
                      <a:endParaRPr lang="ru-RU" sz="900" b="0" i="0" u="none" strike="noStrike" baseline="0" dirty="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23. Национальная оборона</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232,4</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232,4</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238,5</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246,5</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254,9</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254,9</a:t>
                      </a:r>
                      <a:endParaRPr lang="ru-RU" sz="900" b="0" i="0" u="none" strike="noStrike" baseline="0" dirty="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24. Национальная безопасность и правоохранительная деятельность </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160,1</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160,1</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164,0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114,0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114,0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114,0</a:t>
                      </a:r>
                      <a:endParaRPr lang="ru-RU" sz="900" b="0" i="0" u="none" strike="noStrike" baseline="0" dirty="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25. Национальная экономика</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922,6</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922,6</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438,0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26. Жилищно-коммунальное хозяйство</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2545,5</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2540,3</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1863,7</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1193,0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1194,2</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1194,2</a:t>
                      </a:r>
                      <a:endParaRPr lang="ru-RU" sz="900" b="0" i="0" u="none" strike="noStrike" baseline="0" dirty="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27. Охрана окружающей среды</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28.Образование</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 </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a:effectLst/>
                        </a:rPr>
                        <a:t> </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 </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 </a:t>
                      </a:r>
                      <a:endParaRPr lang="ru-RU" sz="900" b="0" i="0" u="none" strike="noStrike" baseline="0" dirty="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29. Культура, кинематография</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4342,6</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4334,9</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4331,1</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3016,8</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3016,8</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3016,8</a:t>
                      </a:r>
                      <a:endParaRPr lang="ru-RU" sz="900" b="0" i="0" u="none" strike="noStrike" baseline="0" dirty="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30. Здравоохранение</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31. Социальная политика</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r>
                        <a:rPr lang="ru-RU" sz="900" u="none" strike="noStrike" baseline="0" dirty="0" smtClean="0">
                          <a:effectLst/>
                        </a:rPr>
                        <a:t>237,8</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237,8</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237,8</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237,8,0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237,8</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237,8</a:t>
                      </a:r>
                      <a:endParaRPr lang="ru-RU" sz="900" b="0" i="0" u="none" strike="noStrike" baseline="0" dirty="0">
                        <a:solidFill>
                          <a:srgbClr val="000000"/>
                        </a:solidFill>
                        <a:effectLst/>
                        <a:latin typeface="Times New Roman"/>
                      </a:endParaRPr>
                    </a:p>
                  </a:txBody>
                  <a:tcPr marL="0" marR="0" marT="0" marB="0" anchor="b"/>
                </a:tc>
              </a:tr>
              <a:tr h="63272">
                <a:tc>
                  <a:txBody>
                    <a:bodyPr/>
                    <a:lstStyle/>
                    <a:p>
                      <a:pPr algn="l" fontAlgn="ctr"/>
                      <a:r>
                        <a:rPr lang="ru-RU" sz="900" u="none" strike="noStrike" baseline="0" dirty="0">
                          <a:effectLst/>
                        </a:rPr>
                        <a:t>32. Физическая культура и спорт </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a:effectLst/>
                        <a:latin typeface="Tahoma"/>
                      </a:endParaRPr>
                    </a:p>
                  </a:txBody>
                  <a:tcPr marL="0" marR="0" marT="0" marB="0" anchor="b"/>
                </a:tc>
                <a:tc>
                  <a:txBody>
                    <a:bodyPr/>
                    <a:lstStyle/>
                    <a:p>
                      <a:pPr algn="ctr" fontAlgn="b"/>
                      <a:r>
                        <a:rPr lang="ru-RU" sz="900" u="none" strike="noStrike" baseline="0" dirty="0" smtClean="0">
                          <a:effectLst/>
                        </a:rPr>
                        <a:t>34,0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b="0" i="0" u="none" strike="noStrike" baseline="0" dirty="0" smtClean="0">
                          <a:solidFill>
                            <a:srgbClr val="000000"/>
                          </a:solidFill>
                          <a:effectLst/>
                          <a:latin typeface="Times New Roman"/>
                        </a:rPr>
                        <a:t>34,0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97,0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smtClean="0">
                          <a:effectLst/>
                        </a:rPr>
                        <a:t>0,0</a:t>
                      </a:r>
                      <a:endParaRPr lang="ru-RU" sz="900" b="0" i="0" u="none" strike="noStrike" baseline="0" dirty="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33. Средства массовой информации</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a:effectLst/>
                        <a:latin typeface="Tahoma"/>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r>
              <a:tr h="148781">
                <a:tc>
                  <a:txBody>
                    <a:bodyPr/>
                    <a:lstStyle/>
                    <a:p>
                      <a:pPr algn="l" fontAlgn="ctr"/>
                      <a:r>
                        <a:rPr lang="ru-RU" sz="900" u="none" strike="noStrike" baseline="0" dirty="0">
                          <a:effectLst/>
                        </a:rPr>
                        <a:t>34. Обслуживание государственного и муниципального долга </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a:effectLst/>
                        <a:latin typeface="Tahoma"/>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r>
              <a:tr h="238049">
                <a:tc>
                  <a:txBody>
                    <a:bodyPr/>
                    <a:lstStyle/>
                    <a:p>
                      <a:pPr algn="l" fontAlgn="ctr"/>
                      <a:r>
                        <a:rPr lang="ru-RU" sz="900" u="none" strike="noStrike" baseline="0" dirty="0">
                          <a:effectLst/>
                        </a:rPr>
                        <a:t>35. Межбюджетные трансферты общего характера бюджетам субъектов Российской Федерации и муниципальных образований </a:t>
                      </a:r>
                      <a:endParaRPr lang="ru-RU" sz="900" b="0" i="1" u="none" strike="noStrike" baseline="0" dirty="0">
                        <a:effectLst/>
                        <a:latin typeface="Times New Roman"/>
                      </a:endParaRPr>
                    </a:p>
                  </a:txBody>
                  <a:tcPr marL="0" marR="0" marT="0" marB="0" anchor="ctr"/>
                </a:tc>
                <a:tc>
                  <a:txBody>
                    <a:bodyPr/>
                    <a:lstStyle/>
                    <a:p>
                      <a:pPr algn="ctr" fontAlgn="b"/>
                      <a:endParaRPr lang="ru-RU" sz="900" b="0" i="0" u="none" strike="noStrike" baseline="0">
                        <a:effectLst/>
                        <a:latin typeface="Tahoma"/>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 0,0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r>
              <a:tr h="124976">
                <a:tc>
                  <a:txBody>
                    <a:bodyPr/>
                    <a:lstStyle/>
                    <a:p>
                      <a:pPr algn="l" fontAlgn="ctr"/>
                      <a:r>
                        <a:rPr lang="ru-RU" sz="900" u="none" strike="noStrike" baseline="0" dirty="0">
                          <a:effectLst/>
                        </a:rPr>
                        <a:t>36. Превышение доходов над расходами (+), или расходов на доходами (-) (2-21)</a:t>
                      </a:r>
                      <a:endParaRPr lang="ru-RU" sz="900" b="1" i="0" u="none" strike="noStrike" baseline="0" dirty="0">
                        <a:effectLst/>
                        <a:latin typeface="Times New Roman"/>
                      </a:endParaRPr>
                    </a:p>
                  </a:txBody>
                  <a:tcPr marL="0" marR="0" marT="0" marB="0" anchor="ctr"/>
                </a:tc>
                <a:tc>
                  <a:txBody>
                    <a:bodyPr/>
                    <a:lstStyle/>
                    <a:p>
                      <a:pPr algn="ctr" fontAlgn="b"/>
                      <a:endParaRPr lang="ru-RU" sz="900" b="0" i="0" u="none" strike="noStrike" baseline="0" dirty="0">
                        <a:effectLst/>
                        <a:latin typeface="Tahoma"/>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 </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a:effectLst/>
                        </a:rPr>
                        <a:t>0</a:t>
                      </a:r>
                      <a:endParaRPr lang="ru-RU" sz="900" b="0" i="0" u="none" strike="noStrike" baseline="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c>
                  <a:txBody>
                    <a:bodyPr/>
                    <a:lstStyle/>
                    <a:p>
                      <a:pPr algn="ctr" fontAlgn="b"/>
                      <a:r>
                        <a:rPr lang="ru-RU" sz="900" u="none" strike="noStrike" baseline="0" dirty="0">
                          <a:effectLst/>
                        </a:rPr>
                        <a:t>0</a:t>
                      </a:r>
                      <a:endParaRPr lang="ru-RU" sz="900" b="0" i="0" u="none" strike="noStrike" baseline="0" dirty="0">
                        <a:solidFill>
                          <a:srgbClr val="000000"/>
                        </a:solidFill>
                        <a:effectLst/>
                        <a:latin typeface="Times New Roman"/>
                      </a:endParaRPr>
                    </a:p>
                  </a:txBody>
                  <a:tcPr marL="0" marR="0" marT="0" marB="0" anchor="b"/>
                </a:tc>
              </a:tr>
            </a:tbl>
          </a:graphicData>
        </a:graphic>
      </p:graphicFrame>
    </p:spTree>
    <p:extLst>
      <p:ext uri="{BB962C8B-B14F-4D97-AF65-F5344CB8AC3E}">
        <p14:creationId xmlns:p14="http://schemas.microsoft.com/office/powerpoint/2010/main" val="152325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720080"/>
          </a:xfrm>
        </p:spPr>
        <p:txBody>
          <a:bodyPr>
            <a:normAutofit fontScale="90000"/>
          </a:bodyPr>
          <a:lstStyle/>
          <a:p>
            <a:pPr marL="342900" lvl="0" indent="-342900">
              <a:spcBef>
                <a:spcPct val="20000"/>
              </a:spcBef>
            </a:pPr>
            <a:r>
              <a:rPr lang="ru-RU" sz="2000" b="1" i="1" cap="none" dirty="0" smtClean="0">
                <a:solidFill>
                  <a:srgbClr val="464646"/>
                </a:solidFill>
                <a:effectLst/>
                <a:latin typeface="Franklin Gothic Book"/>
                <a:ea typeface="+mn-ea"/>
                <a:cs typeface="+mn-cs"/>
              </a:rPr>
              <a:t/>
            </a:r>
            <a:br>
              <a:rPr lang="ru-RU" sz="2000" b="1" i="1" cap="none" dirty="0" smtClean="0">
                <a:solidFill>
                  <a:srgbClr val="464646"/>
                </a:solidFill>
                <a:effectLst/>
                <a:latin typeface="Franklin Gothic Book"/>
                <a:ea typeface="+mn-ea"/>
                <a:cs typeface="+mn-cs"/>
              </a:rPr>
            </a:br>
            <a:r>
              <a:rPr lang="ru-RU" sz="2000" b="1" i="1" cap="none" dirty="0" smtClean="0">
                <a:solidFill>
                  <a:srgbClr val="464646"/>
                </a:solidFill>
                <a:effectLst/>
                <a:latin typeface="Franklin Gothic Book"/>
                <a:ea typeface="+mn-ea"/>
                <a:cs typeface="+mn-cs"/>
              </a:rPr>
              <a:t>Основные </a:t>
            </a:r>
            <a:r>
              <a:rPr lang="ru-RU" sz="2000" b="1" i="1" cap="none" dirty="0">
                <a:solidFill>
                  <a:srgbClr val="464646"/>
                </a:solidFill>
                <a:effectLst/>
                <a:latin typeface="Franklin Gothic Book"/>
                <a:ea typeface="+mn-ea"/>
                <a:cs typeface="+mn-cs"/>
              </a:rPr>
              <a:t>направления налоговой политики поселения на </a:t>
            </a:r>
            <a:r>
              <a:rPr lang="ru-RU" sz="2000" b="1" i="1" cap="none" dirty="0" smtClean="0">
                <a:solidFill>
                  <a:srgbClr val="464646"/>
                </a:solidFill>
                <a:effectLst/>
                <a:latin typeface="Franklin Gothic Book"/>
                <a:ea typeface="+mn-ea"/>
                <a:cs typeface="+mn-cs"/>
              </a:rPr>
              <a:t>2021-2023 годы</a:t>
            </a:r>
            <a:r>
              <a:rPr lang="ru-RU" sz="2000" b="1" cap="none" dirty="0">
                <a:solidFill>
                  <a:srgbClr val="464646"/>
                </a:solidFill>
                <a:effectLst/>
                <a:latin typeface="Franklin Gothic Book"/>
                <a:ea typeface="+mn-ea"/>
                <a:cs typeface="+mn-cs"/>
              </a:rPr>
              <a:t/>
            </a:r>
            <a:br>
              <a:rPr lang="ru-RU" sz="2000" b="1" cap="none" dirty="0">
                <a:solidFill>
                  <a:srgbClr val="464646"/>
                </a:solidFill>
                <a:effectLst/>
                <a:latin typeface="Franklin Gothic Book"/>
                <a:ea typeface="+mn-ea"/>
                <a:cs typeface="+mn-cs"/>
              </a:rPr>
            </a:br>
            <a:endParaRPr lang="ru-RU" sz="2000" b="1" dirty="0"/>
          </a:p>
        </p:txBody>
      </p:sp>
      <p:sp>
        <p:nvSpPr>
          <p:cNvPr id="3" name="Объект 2"/>
          <p:cNvSpPr>
            <a:spLocks noGrp="1"/>
          </p:cNvSpPr>
          <p:nvPr>
            <p:ph idx="1"/>
          </p:nvPr>
        </p:nvSpPr>
        <p:spPr>
          <a:xfrm>
            <a:off x="251520" y="980728"/>
            <a:ext cx="8740080" cy="547260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2500" lnSpcReduction="10000"/>
          </a:bodyPr>
          <a:lstStyle/>
          <a:p>
            <a:pPr marL="0" indent="0">
              <a:buNone/>
            </a:pPr>
            <a:r>
              <a:rPr lang="ru-RU" sz="1600" dirty="0" smtClean="0"/>
              <a:t>         Приоритетной </a:t>
            </a:r>
            <a:r>
              <a:rPr lang="ru-RU" sz="1600" dirty="0"/>
              <a:t>задачей налоговой политики поселения на </a:t>
            </a:r>
            <a:r>
              <a:rPr lang="ru-RU" sz="1600" dirty="0" smtClean="0"/>
              <a:t>2022- 2024 </a:t>
            </a:r>
            <a:r>
              <a:rPr lang="ru-RU" sz="1600" dirty="0"/>
              <a:t>годы будет продолжение работы по наращиванию доходной базы бюджета поселения за счет расширения налогового потенциала поселения, стимулирования развития малого предпринимательства и повышения инвестиционной активности.</a:t>
            </a:r>
          </a:p>
          <a:p>
            <a:pPr marL="0" indent="0">
              <a:buNone/>
            </a:pPr>
            <a:r>
              <a:rPr lang="ru-RU" sz="1600" dirty="0" smtClean="0"/>
              <a:t>          В 2021-2023 </a:t>
            </a:r>
            <a:r>
              <a:rPr lang="ru-RU" sz="1600" dirty="0"/>
              <a:t>годах необходимо наладить взаимодействие органа местного самоуправления поселения с органами исполнительной власти </a:t>
            </a:r>
            <a:r>
              <a:rPr lang="ru-RU" sz="1600" dirty="0" smtClean="0"/>
              <a:t>Шуйского муниципального </a:t>
            </a:r>
            <a:r>
              <a:rPr lang="ru-RU" sz="1600" dirty="0"/>
              <a:t>района, территориальными органами и организациями по вопросам сокращения задолженности по налоговым платежам в бюджеты всех уровней, легализации налогообложения и укреплению доходной базы бюджета.</a:t>
            </a:r>
          </a:p>
          <a:p>
            <a:pPr marL="0" indent="0">
              <a:buNone/>
            </a:pPr>
            <a:r>
              <a:rPr lang="ru-RU" sz="1600" dirty="0" smtClean="0"/>
              <a:t>            Резервом </a:t>
            </a:r>
            <a:r>
              <a:rPr lang="ru-RU" sz="1600" dirty="0"/>
              <a:t>увеличения доходного потенциала местного бюджета будет являться расширение налогооблагаемой базы по имущественным налогам и повышение эффективности управления земельными ресурсами.</a:t>
            </a:r>
          </a:p>
          <a:p>
            <a:pPr marL="0" indent="0">
              <a:buNone/>
            </a:pPr>
            <a:r>
              <a:rPr lang="ru-RU" sz="1600" dirty="0" smtClean="0"/>
              <a:t>            Этому </a:t>
            </a:r>
            <a:r>
              <a:rPr lang="ru-RU" sz="1600" dirty="0"/>
              <a:t>будет способствовать также переход к исчислению налога на имущество организаций и физических лиц исходя из кадастровой стоимости.</a:t>
            </a:r>
          </a:p>
          <a:p>
            <a:pPr marL="0" indent="0">
              <a:buNone/>
            </a:pPr>
            <a:r>
              <a:rPr lang="ru-RU" sz="1600" dirty="0"/>
              <a:t>Новый порядок исчисления налога на имущество от кадастровой стоимости позволит:</a:t>
            </a:r>
          </a:p>
          <a:p>
            <a:r>
              <a:rPr lang="ru-RU" sz="1600" dirty="0"/>
              <a:t>- увеличить доходы бюджета;</a:t>
            </a:r>
          </a:p>
          <a:p>
            <a:r>
              <a:rPr lang="ru-RU" sz="1600" dirty="0"/>
              <a:t>- легализовать налогооблагаемую базу за счет четкого и прозрачного механизма взимания налога;</a:t>
            </a:r>
          </a:p>
          <a:p>
            <a:r>
              <a:rPr lang="ru-RU" sz="1600" dirty="0"/>
              <a:t>- не допустить значительного роста налоговой нагрузки на бизнес;</a:t>
            </a:r>
          </a:p>
          <a:p>
            <a:pPr lvl="0"/>
            <a:r>
              <a:rPr lang="ru-RU" sz="1600" dirty="0"/>
              <a:t>улучшить конкурентную среду для субъектов экономики поселения.</a:t>
            </a:r>
          </a:p>
          <a:p>
            <a:endParaRPr lang="ru-RU" sz="1600" dirty="0"/>
          </a:p>
        </p:txBody>
      </p:sp>
    </p:spTree>
    <p:extLst>
      <p:ext uri="{BB962C8B-B14F-4D97-AF65-F5344CB8AC3E}">
        <p14:creationId xmlns:p14="http://schemas.microsoft.com/office/powerpoint/2010/main" val="3942108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1178768"/>
          </a:xfrm>
        </p:spPr>
        <p:txBody>
          <a:bodyPr>
            <a:noAutofit/>
          </a:bodyPr>
          <a:lstStyle/>
          <a:p>
            <a:pPr algn="ctr" eaLnBrk="1" fontAlgn="auto" hangingPunct="1">
              <a:spcAft>
                <a:spcPts val="0"/>
              </a:spcAft>
              <a:defRPr/>
            </a:pPr>
            <a:r>
              <a:rPr lang="ru-RU" sz="1800" b="1" dirty="0" smtClean="0">
                <a:solidFill>
                  <a:schemeClr val="tx1"/>
                </a:solidFill>
              </a:rPr>
              <a:t>Бюджетный процесс – ежегодное формирование и исполнение бюджета</a:t>
            </a:r>
            <a:endParaRPr lang="ru-RU" sz="1800" b="1" dirty="0">
              <a:solidFill>
                <a:schemeClr val="tx1"/>
              </a:solidFill>
            </a:endParaRPr>
          </a:p>
        </p:txBody>
      </p:sp>
      <p:sp>
        <p:nvSpPr>
          <p:cNvPr id="3" name="Содержимое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pPr eaLnBrk="1" fontAlgn="auto" hangingPunct="1">
              <a:lnSpc>
                <a:spcPct val="80000"/>
              </a:lnSpc>
              <a:spcAft>
                <a:spcPts val="0"/>
              </a:spcAft>
              <a:buFont typeface="Arial" charset="0"/>
              <a:buChar char="•"/>
              <a:defRPr/>
            </a:pPr>
            <a:r>
              <a:rPr lang="ru-RU" sz="2400" dirty="0" smtClean="0">
                <a:solidFill>
                  <a:schemeClr val="tx1"/>
                </a:solidFill>
              </a:rPr>
              <a:t>Утверждение бюджета очередного года и планового периода</a:t>
            </a:r>
          </a:p>
          <a:p>
            <a:pPr eaLnBrk="1" fontAlgn="auto" hangingPunct="1">
              <a:lnSpc>
                <a:spcPct val="80000"/>
              </a:lnSpc>
              <a:spcAft>
                <a:spcPts val="0"/>
              </a:spcAft>
              <a:buFont typeface="Arial" charset="0"/>
              <a:buChar char="•"/>
              <a:defRPr/>
            </a:pPr>
            <a:r>
              <a:rPr lang="ru-RU" sz="2400" dirty="0" smtClean="0">
                <a:solidFill>
                  <a:schemeClr val="tx1"/>
                </a:solidFill>
              </a:rPr>
              <a:t>Исполнение бюджета в текущем году</a:t>
            </a:r>
          </a:p>
          <a:p>
            <a:pPr eaLnBrk="1" fontAlgn="auto" hangingPunct="1">
              <a:lnSpc>
                <a:spcPct val="80000"/>
              </a:lnSpc>
              <a:spcAft>
                <a:spcPts val="0"/>
              </a:spcAft>
              <a:buFont typeface="Arial" charset="0"/>
              <a:buChar char="•"/>
              <a:defRPr/>
            </a:pPr>
            <a:r>
              <a:rPr lang="ru-RU" sz="2400" dirty="0" smtClean="0">
                <a:solidFill>
                  <a:schemeClr val="tx1"/>
                </a:solidFill>
              </a:rPr>
              <a:t>Формирование отчета об исполнении бюджета предыдущего года</a:t>
            </a:r>
          </a:p>
          <a:p>
            <a:pPr eaLnBrk="1" fontAlgn="auto" hangingPunct="1">
              <a:lnSpc>
                <a:spcPct val="80000"/>
              </a:lnSpc>
              <a:spcAft>
                <a:spcPts val="0"/>
              </a:spcAft>
              <a:buFont typeface="Arial" charset="0"/>
              <a:buChar char="•"/>
              <a:defRPr/>
            </a:pPr>
            <a:r>
              <a:rPr lang="ru-RU" sz="2400" dirty="0" smtClean="0">
                <a:solidFill>
                  <a:schemeClr val="tx1"/>
                </a:solidFill>
              </a:rPr>
              <a:t>Утверждение отчета об исполнении бюджета предыдущего года</a:t>
            </a:r>
          </a:p>
          <a:p>
            <a:pPr eaLnBrk="1" fontAlgn="auto" hangingPunct="1">
              <a:lnSpc>
                <a:spcPct val="80000"/>
              </a:lnSpc>
              <a:spcAft>
                <a:spcPts val="0"/>
              </a:spcAft>
              <a:buFont typeface="Arial" charset="0"/>
              <a:buChar char="•"/>
              <a:defRPr/>
            </a:pPr>
            <a:r>
              <a:rPr lang="ru-RU" sz="2400" dirty="0" smtClean="0">
                <a:solidFill>
                  <a:schemeClr val="tx1"/>
                </a:solidFill>
              </a:rPr>
              <a:t>Составление проекта бюджета очередного года и планового периода</a:t>
            </a:r>
          </a:p>
          <a:p>
            <a:pPr eaLnBrk="1" fontAlgn="auto" hangingPunct="1">
              <a:lnSpc>
                <a:spcPct val="80000"/>
              </a:lnSpc>
              <a:spcAft>
                <a:spcPts val="0"/>
              </a:spcAft>
              <a:buFont typeface="Arial" charset="0"/>
              <a:buChar char="•"/>
              <a:defRPr/>
            </a:pPr>
            <a:r>
              <a:rPr lang="ru-RU" sz="2400" dirty="0" smtClean="0">
                <a:solidFill>
                  <a:schemeClr val="tx1"/>
                </a:solidFill>
              </a:rPr>
              <a:t>Рассмотрение проекта бюджета очередного года и планового периода</a:t>
            </a:r>
          </a:p>
          <a:p>
            <a:pPr eaLnBrk="1" fontAlgn="auto" hangingPunct="1">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686800" cy="642942"/>
          </a:xfrm>
        </p:spPr>
        <p:txBody>
          <a:bodyPr/>
          <a:lstStyle/>
          <a:p>
            <a:pPr algn="ctr" eaLnBrk="1" fontAlgn="auto" hangingPunct="1">
              <a:spcAft>
                <a:spcPts val="0"/>
              </a:spcAft>
              <a:defRPr/>
            </a:pPr>
            <a:r>
              <a:rPr lang="ru-RU" sz="2600" dirty="0" smtClean="0">
                <a:solidFill>
                  <a:schemeClr val="tx1"/>
                </a:solidFill>
              </a:rPr>
              <a:t>Гражданин, его участие в бюджетном процессе</a:t>
            </a:r>
            <a:endParaRPr lang="ru-RU" sz="2600" dirty="0">
              <a:solidFill>
                <a:schemeClr val="tx1"/>
              </a:solidFill>
            </a:endParaRPr>
          </a:p>
        </p:txBody>
      </p:sp>
      <p:sp>
        <p:nvSpPr>
          <p:cNvPr id="19458" name="Содержимое 2"/>
          <p:cNvSpPr>
            <a:spLocks noGrp="1"/>
          </p:cNvSpPr>
          <p:nvPr>
            <p:ph idx="1"/>
          </p:nvPr>
        </p:nvSpPr>
        <p:spPr>
          <a:xfrm>
            <a:off x="304800" y="1285875"/>
            <a:ext cx="8686800" cy="4794250"/>
          </a:xfrm>
        </p:spPr>
        <p:txBody>
          <a:bodyPr/>
          <a:lstStyle/>
          <a:p>
            <a:pPr algn="ctr" eaLnBrk="1" hangingPunct="1">
              <a:buFont typeface="Wingdings 2" pitchFamily="18" charset="2"/>
              <a:buNone/>
            </a:pPr>
            <a:r>
              <a:rPr lang="ru-RU" sz="2600" i="1" dirty="0" smtClean="0">
                <a:solidFill>
                  <a:schemeClr val="tx1"/>
                </a:solidFill>
              </a:rPr>
              <a:t>Помогает формировать доходную  часть бюджета</a:t>
            </a:r>
          </a:p>
          <a:p>
            <a:pPr eaLnBrk="1" hangingPunct="1"/>
            <a:endParaRPr lang="ru-RU" dirty="0" smtClean="0"/>
          </a:p>
        </p:txBody>
      </p:sp>
      <p:sp>
        <p:nvSpPr>
          <p:cNvPr id="4" name="TextBox 3"/>
          <p:cNvSpPr txBox="1"/>
          <p:nvPr/>
        </p:nvSpPr>
        <p:spPr>
          <a:xfrm>
            <a:off x="1857375" y="1785938"/>
            <a:ext cx="5272088" cy="6461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ru-RU" dirty="0">
                <a:solidFill>
                  <a:schemeClr val="bg1"/>
                </a:solidFill>
              </a:rPr>
              <a:t>ГРАЖДАНИН</a:t>
            </a:r>
          </a:p>
          <a:p>
            <a:pPr algn="ctr" fontAlgn="auto">
              <a:spcBef>
                <a:spcPts val="0"/>
              </a:spcBef>
              <a:spcAft>
                <a:spcPts val="0"/>
              </a:spcAft>
              <a:defRPr/>
            </a:pPr>
            <a:r>
              <a:rPr lang="ru-RU" dirty="0">
                <a:solidFill>
                  <a:schemeClr val="bg1"/>
                </a:solidFill>
              </a:rPr>
              <a:t> как налогоплательщик</a:t>
            </a:r>
          </a:p>
        </p:txBody>
      </p:sp>
      <p:sp>
        <p:nvSpPr>
          <p:cNvPr id="5" name="Стрелка вниз 4"/>
          <p:cNvSpPr/>
          <p:nvPr/>
        </p:nvSpPr>
        <p:spPr>
          <a:xfrm>
            <a:off x="4214813" y="3714750"/>
            <a:ext cx="484187"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Стрелка вниз 5"/>
          <p:cNvSpPr/>
          <p:nvPr/>
        </p:nvSpPr>
        <p:spPr>
          <a:xfrm>
            <a:off x="4214813" y="2500313"/>
            <a:ext cx="484187"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9462" name="Picture 2" descr="http://im7-tub-ru.yandex.net/i?id=45731032-56-72&amp;n=21">
            <a:hlinkClick r:id="rId3"/>
          </p:cNvPr>
          <p:cNvPicPr>
            <a:picLocks noChangeAspect="1" noChangeArrowheads="1"/>
          </p:cNvPicPr>
          <p:nvPr/>
        </p:nvPicPr>
        <p:blipFill>
          <a:blip r:embed="rId4"/>
          <a:srcRect/>
          <a:stretch>
            <a:fillRect/>
          </a:stretch>
        </p:blipFill>
        <p:spPr bwMode="auto">
          <a:xfrm>
            <a:off x="7239000" y="1857375"/>
            <a:ext cx="1778000" cy="1000125"/>
          </a:xfrm>
          <a:prstGeom prst="rect">
            <a:avLst/>
          </a:prstGeom>
          <a:noFill/>
          <a:ln w="9525">
            <a:noFill/>
            <a:miter lim="800000"/>
            <a:headEnd/>
            <a:tailEnd/>
          </a:ln>
        </p:spPr>
      </p:pic>
      <p:sp>
        <p:nvSpPr>
          <p:cNvPr id="8" name="TextBox 7"/>
          <p:cNvSpPr txBox="1"/>
          <p:nvPr/>
        </p:nvSpPr>
        <p:spPr>
          <a:xfrm>
            <a:off x="857224" y="3000372"/>
            <a:ext cx="7480607" cy="646331"/>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ru-RU" dirty="0">
                <a:solidFill>
                  <a:schemeClr val="bg1"/>
                </a:solidFill>
              </a:rPr>
              <a:t>ГРАЖДАНИН </a:t>
            </a:r>
          </a:p>
          <a:p>
            <a:pPr algn="ctr" fontAlgn="auto">
              <a:spcBef>
                <a:spcPts val="0"/>
              </a:spcBef>
              <a:spcAft>
                <a:spcPts val="0"/>
              </a:spcAft>
              <a:defRPr/>
            </a:pPr>
            <a:r>
              <a:rPr lang="ru-RU" dirty="0">
                <a:solidFill>
                  <a:schemeClr val="bg1"/>
                </a:solidFill>
              </a:rPr>
              <a:t>как получатель социальных гарантий</a:t>
            </a:r>
          </a:p>
        </p:txBody>
      </p:sp>
      <p:sp>
        <p:nvSpPr>
          <p:cNvPr id="19466" name="Прямоугольник 8"/>
          <p:cNvSpPr>
            <a:spLocks noChangeArrowheads="1"/>
          </p:cNvSpPr>
          <p:nvPr/>
        </p:nvSpPr>
        <p:spPr bwMode="auto">
          <a:xfrm>
            <a:off x="571500" y="4286250"/>
            <a:ext cx="8358188" cy="1446213"/>
          </a:xfrm>
          <a:prstGeom prst="rect">
            <a:avLst/>
          </a:prstGeom>
          <a:noFill/>
          <a:ln w="9525">
            <a:noFill/>
            <a:miter lim="800000"/>
            <a:headEnd/>
            <a:tailEnd/>
          </a:ln>
        </p:spPr>
        <p:txBody>
          <a:bodyPr>
            <a:spAutoFit/>
          </a:bodyPr>
          <a:lstStyle/>
          <a:p>
            <a:r>
              <a:rPr lang="ru-RU" sz="2200" dirty="0">
                <a:latin typeface="Constantia" pitchFamily="18" charset="0"/>
              </a:rPr>
              <a:t>Получает социальные гарантии – расходная часть бюджета (образование, </a:t>
            </a:r>
            <a:r>
              <a:rPr lang="ru-RU" sz="2200" dirty="0" smtClean="0">
                <a:latin typeface="Constantia" pitchFamily="18" charset="0"/>
              </a:rPr>
              <a:t>ЖКХ, </a:t>
            </a:r>
            <a:r>
              <a:rPr lang="ru-RU" sz="2200" dirty="0">
                <a:latin typeface="Constantia" pitchFamily="18" charset="0"/>
              </a:rPr>
              <a:t>культура, социальные льготы, физическая культура и спорт и другие направления социальных гарантий населению)</a:t>
            </a:r>
          </a:p>
        </p:txBody>
      </p:sp>
      <p:pic>
        <p:nvPicPr>
          <p:cNvPr id="1946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23901" y="6089696"/>
            <a:ext cx="449514" cy="246970"/>
          </a:xfrm>
          <a:prstGeom prst="rect">
            <a:avLst/>
          </a:prstGeom>
          <a:ln>
            <a:noFill/>
          </a:ln>
          <a:effectLst>
            <a:outerShdw blurRad="292100" dist="139700" dir="2700000" algn="tl" rotWithShape="0">
              <a:srgbClr val="333333">
                <a:alpha val="65000"/>
              </a:srgbClr>
            </a:outerShdw>
          </a:effectLst>
        </p:spPr>
      </p:pic>
      <p:pic>
        <p:nvPicPr>
          <p:cNvPr id="19468" name="Picture 6" descr="школа - Елена Анатольевна Лаврентьева">
            <a:hlinkClick r:id="rId6" tooltip="далее"/>
          </p:cNvPr>
          <p:cNvPicPr>
            <a:picLocks noChangeAspect="1" noChangeArrowheads="1"/>
          </p:cNvPicPr>
          <p:nvPr/>
        </p:nvPicPr>
        <p:blipFill>
          <a:blip r:embed="rId7"/>
          <a:srcRect/>
          <a:stretch>
            <a:fillRect/>
          </a:stretch>
        </p:blipFill>
        <p:spPr bwMode="auto">
          <a:xfrm>
            <a:off x="2071688" y="5857875"/>
            <a:ext cx="1285875" cy="785813"/>
          </a:xfrm>
          <a:prstGeom prst="rect">
            <a:avLst/>
          </a:prstGeom>
          <a:noFill/>
          <a:ln w="9525">
            <a:noFill/>
            <a:miter lim="800000"/>
            <a:headEnd/>
            <a:tailEnd/>
          </a:ln>
        </p:spPr>
      </p:pic>
      <p:pic>
        <p:nvPicPr>
          <p:cNvPr id="19469" name="Picture 8">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762375" y="5901422"/>
            <a:ext cx="1047750" cy="698718"/>
          </a:xfrm>
          <a:prstGeom prst="rect">
            <a:avLst/>
          </a:prstGeom>
          <a:noFill/>
          <a:ln w="9525">
            <a:noFill/>
            <a:miter lim="800000"/>
            <a:headEnd/>
            <a:tailEnd/>
          </a:ln>
        </p:spPr>
      </p:pic>
      <p:pic>
        <p:nvPicPr>
          <p:cNvPr id="19470" name="Picture 6" descr="http://www.kazan-day.ru/www/news/2014/2/1213500.4140327_a.jpg"/>
          <p:cNvPicPr>
            <a:picLocks noChangeAspect="1" noChangeArrowheads="1"/>
          </p:cNvPicPr>
          <p:nvPr/>
        </p:nvPicPr>
        <p:blipFill>
          <a:blip r:embed="rId10"/>
          <a:srcRect/>
          <a:stretch>
            <a:fillRect/>
          </a:stretch>
        </p:blipFill>
        <p:spPr bwMode="auto">
          <a:xfrm>
            <a:off x="7072313" y="5857875"/>
            <a:ext cx="1428750" cy="785813"/>
          </a:xfrm>
          <a:prstGeom prst="rect">
            <a:avLst/>
          </a:prstGeom>
          <a:noFill/>
          <a:ln w="9525">
            <a:noFill/>
            <a:miter lim="800000"/>
            <a:headEnd/>
            <a:tailEnd/>
          </a:ln>
        </p:spPr>
      </p:pic>
      <p:pic>
        <p:nvPicPr>
          <p:cNvPr id="19471" name="Picture 2" descr="http://susanin.udm.ru/upload/iblock/0dd/0dddb4aa298f7035929ff90ec013d12a.jpg"/>
          <p:cNvPicPr>
            <a:picLocks noChangeAspect="1" noChangeArrowheads="1"/>
          </p:cNvPicPr>
          <p:nvPr/>
        </p:nvPicPr>
        <p:blipFill>
          <a:blip r:embed="rId11"/>
          <a:srcRect/>
          <a:stretch>
            <a:fillRect/>
          </a:stretch>
        </p:blipFill>
        <p:spPr bwMode="auto">
          <a:xfrm>
            <a:off x="5286375" y="5857875"/>
            <a:ext cx="1214438" cy="785813"/>
          </a:xfrm>
          <a:prstGeom prst="rect">
            <a:avLst/>
          </a:prstGeom>
          <a:noFill/>
          <a:ln w="9525">
            <a:noFill/>
            <a:miter lim="800000"/>
            <a:headEnd/>
            <a:tailEnd/>
          </a:ln>
        </p:spPr>
      </p:pic>
      <p:pic>
        <p:nvPicPr>
          <p:cNvPr id="3075" name="Picture 3"/>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95289" y="5890483"/>
            <a:ext cx="1080367" cy="7205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eaLnBrk="1" fontAlgn="auto" hangingPunct="1">
              <a:spcAft>
                <a:spcPts val="0"/>
              </a:spcAft>
              <a:defRPr/>
            </a:pPr>
            <a:r>
              <a:rPr lang="ru-RU" sz="2000"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Основные параметры бюджета Васильевского сельского поселения на 2023-2025 годы</a:t>
            </a:r>
            <a:endParaRPr lang="ru-RU" sz="2000" dirty="0">
              <a:solidFill>
                <a:schemeClr val="tx1"/>
              </a:solidFill>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039651032"/>
              </p:ext>
            </p:extLst>
          </p:nvPr>
        </p:nvGraphicFramePr>
        <p:xfrm>
          <a:off x="179513" y="1268759"/>
          <a:ext cx="8721600" cy="4939017"/>
        </p:xfrm>
        <a:graphic>
          <a:graphicData uri="http://schemas.openxmlformats.org/drawingml/2006/table">
            <a:tbl>
              <a:tblPr firstRow="1" bandRow="1">
                <a:tableStyleId>{5C22544A-7EE6-4342-B048-85BDC9FD1C3A}</a:tableStyleId>
              </a:tblPr>
              <a:tblGrid>
                <a:gridCol w="2180400"/>
                <a:gridCol w="2068071"/>
                <a:gridCol w="2292729"/>
                <a:gridCol w="2180400"/>
              </a:tblGrid>
              <a:tr h="1089295">
                <a:tc>
                  <a:txBody>
                    <a:bodyPr/>
                    <a:lstStyle/>
                    <a:p>
                      <a:endParaRPr lang="ru-RU"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Прогнозируемые показатели на 2023 год, тыс.руб.</a:t>
                      </a:r>
                      <a:endParaRPr lang="ru-RU" sz="20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Прогнозируемые показатели на 2024 год, тыс.руб.</a:t>
                      </a:r>
                      <a:endParaRPr lang="ru-RU" sz="20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Прогнозируемые показатели на 2025 год, тыс.руб.</a:t>
                      </a:r>
                      <a:endParaRPr lang="ru-RU" sz="2000" b="1" dirty="0">
                        <a:solidFill>
                          <a:schemeClr val="tx1"/>
                        </a:solidFill>
                      </a:endParaRPr>
                    </a:p>
                  </a:txBody>
                  <a:tcPr/>
                </a:tc>
              </a:tr>
              <a:tr h="759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Общий объем доходов,</a:t>
                      </a:r>
                    </a:p>
                  </a:txBody>
                  <a:tcPr/>
                </a:tc>
                <a:tc>
                  <a:txBody>
                    <a:bodyPr/>
                    <a:lstStyle/>
                    <a:p>
                      <a:pPr algn="ctr"/>
                      <a:r>
                        <a:rPr lang="ru-RU" sz="1400" b="1" dirty="0" smtClean="0"/>
                        <a:t>27000,4</a:t>
                      </a:r>
                      <a:endParaRPr lang="ru-RU" sz="1400" b="1" dirty="0"/>
                    </a:p>
                  </a:txBody>
                  <a:tcPr/>
                </a:tc>
                <a:tc>
                  <a:txBody>
                    <a:bodyPr/>
                    <a:lstStyle/>
                    <a:p>
                      <a:pPr algn="ctr"/>
                      <a:r>
                        <a:rPr lang="ru-RU" sz="1400" b="1" dirty="0" smtClean="0"/>
                        <a:t>8872,6</a:t>
                      </a:r>
                      <a:endParaRPr lang="ru-RU" sz="1400" b="1" dirty="0"/>
                    </a:p>
                  </a:txBody>
                  <a:tcPr/>
                </a:tc>
                <a:tc>
                  <a:txBody>
                    <a:bodyPr/>
                    <a:lstStyle/>
                    <a:p>
                      <a:pPr algn="ctr"/>
                      <a:r>
                        <a:rPr lang="ru-RU" sz="1400" b="1" dirty="0" smtClean="0"/>
                        <a:t>9009,7</a:t>
                      </a:r>
                      <a:endParaRPr lang="ru-RU" sz="1400" b="1" dirty="0"/>
                    </a:p>
                  </a:txBody>
                  <a:tcPr/>
                </a:tc>
              </a:tr>
              <a:tr h="450435">
                <a:tc>
                  <a:txBody>
                    <a:bodyPr/>
                    <a:lstStyle/>
                    <a:p>
                      <a:r>
                        <a:rPr lang="ru-RU" sz="1200" b="0" dirty="0" smtClean="0"/>
                        <a:t>Из них: налоговые и неналоговые доходы</a:t>
                      </a:r>
                      <a:endParaRPr lang="ru-RU" sz="1200" b="0" dirty="0"/>
                    </a:p>
                  </a:txBody>
                  <a:tcPr/>
                </a:tc>
                <a:tc>
                  <a:txBody>
                    <a:bodyPr/>
                    <a:lstStyle/>
                    <a:p>
                      <a:pPr algn="ctr"/>
                      <a:r>
                        <a:rPr lang="ru-RU" sz="1400" b="0" dirty="0" smtClean="0"/>
                        <a:t>1928,3</a:t>
                      </a:r>
                      <a:endParaRPr lang="ru-RU" sz="1400" b="0" dirty="0"/>
                    </a:p>
                  </a:txBody>
                  <a:tcPr/>
                </a:tc>
                <a:tc>
                  <a:txBody>
                    <a:bodyPr/>
                    <a:lstStyle/>
                    <a:p>
                      <a:pPr algn="ctr"/>
                      <a:r>
                        <a:rPr lang="ru-RU" sz="1400" b="0" dirty="0" smtClean="0"/>
                        <a:t>1999,5</a:t>
                      </a:r>
                      <a:endParaRPr lang="ru-RU" sz="1400" b="0" dirty="0"/>
                    </a:p>
                  </a:txBody>
                  <a:tcPr/>
                </a:tc>
                <a:tc>
                  <a:txBody>
                    <a:bodyPr/>
                    <a:lstStyle/>
                    <a:p>
                      <a:pPr algn="ctr"/>
                      <a:r>
                        <a:rPr lang="ru-RU" sz="1400" b="0" dirty="0" smtClean="0"/>
                        <a:t>2133,1</a:t>
                      </a:r>
                      <a:endParaRPr lang="ru-RU" sz="1400" b="0" dirty="0"/>
                    </a:p>
                  </a:txBody>
                  <a:tcPr/>
                </a:tc>
              </a:tr>
              <a:tr h="759243">
                <a:tc>
                  <a:txBody>
                    <a:bodyPr/>
                    <a:lstStyle/>
                    <a:p>
                      <a:r>
                        <a:rPr lang="ru-RU" sz="1200" b="0" dirty="0" smtClean="0"/>
                        <a:t>Безвозмездные</a:t>
                      </a:r>
                      <a:r>
                        <a:rPr lang="ru-RU" sz="1200" b="0" baseline="0" dirty="0" smtClean="0"/>
                        <a:t> поступления из других бюджетов бюджетной системы РФ</a:t>
                      </a:r>
                      <a:endParaRPr lang="ru-RU" sz="1200" b="0" dirty="0"/>
                    </a:p>
                  </a:txBody>
                  <a:tcPr/>
                </a:tc>
                <a:tc>
                  <a:txBody>
                    <a:bodyPr/>
                    <a:lstStyle/>
                    <a:p>
                      <a:pPr algn="ctr"/>
                      <a:r>
                        <a:rPr lang="ru-RU" sz="1400" b="0" dirty="0" smtClean="0"/>
                        <a:t>25072,1</a:t>
                      </a:r>
                      <a:endParaRPr lang="ru-RU" sz="1400" b="0" dirty="0"/>
                    </a:p>
                  </a:txBody>
                  <a:tcPr/>
                </a:tc>
                <a:tc>
                  <a:txBody>
                    <a:bodyPr/>
                    <a:lstStyle/>
                    <a:p>
                      <a:pPr algn="ctr"/>
                      <a:r>
                        <a:rPr lang="ru-RU" sz="1400" b="0" dirty="0" smtClean="0"/>
                        <a:t>6873,1</a:t>
                      </a:r>
                      <a:endParaRPr lang="ru-RU" sz="1400" b="0" dirty="0"/>
                    </a:p>
                  </a:txBody>
                  <a:tcPr/>
                </a:tc>
                <a:tc>
                  <a:txBody>
                    <a:bodyPr/>
                    <a:lstStyle/>
                    <a:p>
                      <a:pPr algn="ctr"/>
                      <a:r>
                        <a:rPr lang="ru-RU" sz="1400" b="0" dirty="0" smtClean="0"/>
                        <a:t>6876,6</a:t>
                      </a:r>
                      <a:endParaRPr lang="ru-RU" sz="1400" b="0" dirty="0"/>
                    </a:p>
                  </a:txBody>
                  <a:tcPr/>
                </a:tc>
              </a:tr>
              <a:tr h="314112">
                <a:tc>
                  <a:txBody>
                    <a:bodyPr/>
                    <a:lstStyle/>
                    <a:p>
                      <a:r>
                        <a:rPr lang="ru-RU" sz="1200" b="1" dirty="0" smtClean="0"/>
                        <a:t>Общий объем</a:t>
                      </a:r>
                      <a:r>
                        <a:rPr lang="ru-RU" sz="1200" b="1" baseline="0" dirty="0" smtClean="0"/>
                        <a:t> расходов,</a:t>
                      </a:r>
                      <a:endParaRPr lang="ru-RU" sz="1200" b="1" dirty="0"/>
                    </a:p>
                  </a:txBody>
                  <a:tcPr/>
                </a:tc>
                <a:tc>
                  <a:txBody>
                    <a:bodyPr/>
                    <a:lstStyle/>
                    <a:p>
                      <a:pPr algn="ctr"/>
                      <a:r>
                        <a:rPr lang="ru-RU" sz="1400" b="1" dirty="0" smtClean="0"/>
                        <a:t>27000,4</a:t>
                      </a:r>
                      <a:endParaRPr lang="ru-RU" sz="1400" b="1" dirty="0"/>
                    </a:p>
                  </a:txBody>
                  <a:tcPr/>
                </a:tc>
                <a:tc>
                  <a:txBody>
                    <a:bodyPr/>
                    <a:lstStyle/>
                    <a:p>
                      <a:pPr algn="ctr"/>
                      <a:r>
                        <a:rPr lang="ru-RU" sz="1400" b="1" dirty="0" smtClean="0"/>
                        <a:t>8873,6</a:t>
                      </a:r>
                      <a:endParaRPr lang="ru-RU" sz="1400" b="1" dirty="0"/>
                    </a:p>
                  </a:txBody>
                  <a:tcPr/>
                </a:tc>
                <a:tc>
                  <a:txBody>
                    <a:bodyPr/>
                    <a:lstStyle/>
                    <a:p>
                      <a:pPr algn="ctr"/>
                      <a:r>
                        <a:rPr lang="ru-RU" sz="1400" b="1" dirty="0" smtClean="0"/>
                        <a:t>9009,7</a:t>
                      </a:r>
                      <a:endParaRPr lang="ru-RU" sz="1400" b="1" dirty="0"/>
                    </a:p>
                  </a:txBody>
                  <a:tcPr/>
                </a:tc>
              </a:tr>
              <a:tr h="626827">
                <a:tc>
                  <a:txBody>
                    <a:bodyPr/>
                    <a:lstStyle/>
                    <a:p>
                      <a:r>
                        <a:rPr lang="ru-RU" sz="1200" b="0" dirty="0" smtClean="0"/>
                        <a:t>Из них: на</a:t>
                      </a:r>
                      <a:r>
                        <a:rPr lang="ru-RU" sz="1200" b="0" baseline="0" dirty="0" smtClean="0"/>
                        <a:t> содержание органов МСУ</a:t>
                      </a:r>
                      <a:endParaRPr lang="ru-RU" sz="1200" b="0" dirty="0"/>
                    </a:p>
                  </a:txBody>
                  <a:tcPr/>
                </a:tc>
                <a:tc>
                  <a:txBody>
                    <a:bodyPr/>
                    <a:lstStyle/>
                    <a:p>
                      <a:pPr algn="ctr"/>
                      <a:r>
                        <a:rPr lang="ru-RU" sz="1400" b="0" dirty="0" smtClean="0"/>
                        <a:t>4481,1</a:t>
                      </a:r>
                      <a:endParaRPr lang="ru-RU" sz="1400" b="0" dirty="0"/>
                    </a:p>
                  </a:txBody>
                  <a:tcPr/>
                </a:tc>
                <a:tc>
                  <a:txBody>
                    <a:bodyPr/>
                    <a:lstStyle/>
                    <a:p>
                      <a:pPr algn="ctr"/>
                      <a:r>
                        <a:rPr lang="ru-RU" sz="1400" b="0" dirty="0" smtClean="0"/>
                        <a:t>3873,6</a:t>
                      </a:r>
                      <a:endParaRPr lang="ru-RU" sz="1400" b="0" dirty="0"/>
                    </a:p>
                  </a:txBody>
                  <a:tcPr/>
                </a:tc>
                <a:tc>
                  <a:txBody>
                    <a:bodyPr/>
                    <a:lstStyle/>
                    <a:p>
                      <a:pPr algn="ctr"/>
                      <a:r>
                        <a:rPr lang="ru-RU" sz="1400" b="0" dirty="0" smtClean="0"/>
                        <a:t>3827,3</a:t>
                      </a:r>
                      <a:endParaRPr lang="ru-RU" sz="1400" b="0" dirty="0"/>
                    </a:p>
                  </a:txBody>
                  <a:tcPr/>
                </a:tc>
              </a:tr>
              <a:tr h="648072">
                <a:tc>
                  <a:txBody>
                    <a:bodyPr/>
                    <a:lstStyle/>
                    <a:p>
                      <a:r>
                        <a:rPr lang="ru-RU" sz="1200" b="0" dirty="0" smtClean="0"/>
                        <a:t>Передача</a:t>
                      </a:r>
                      <a:r>
                        <a:rPr lang="ru-RU" sz="1200" b="0" baseline="0" dirty="0" smtClean="0"/>
                        <a:t> полномочий в рамках заключенных соглашений</a:t>
                      </a:r>
                      <a:endParaRPr lang="ru-RU" sz="1200" b="0" dirty="0"/>
                    </a:p>
                  </a:txBody>
                  <a:tcPr/>
                </a:tc>
                <a:tc>
                  <a:txBody>
                    <a:bodyPr/>
                    <a:lstStyle/>
                    <a:p>
                      <a:pPr algn="ctr"/>
                      <a:r>
                        <a:rPr lang="ru-RU" sz="1200" b="0" dirty="0" smtClean="0"/>
                        <a:t>50,5</a:t>
                      </a:r>
                      <a:endParaRPr lang="ru-RU" sz="1200" b="0" dirty="0"/>
                    </a:p>
                  </a:txBody>
                  <a:tcPr/>
                </a:tc>
                <a:tc>
                  <a:txBody>
                    <a:bodyPr/>
                    <a:lstStyle/>
                    <a:p>
                      <a:pPr algn="ctr"/>
                      <a:r>
                        <a:rPr lang="ru-RU" sz="1200" b="0" dirty="0" smtClean="0"/>
                        <a:t>50,5</a:t>
                      </a:r>
                      <a:endParaRPr lang="ru-RU" sz="1200" b="0" dirty="0"/>
                    </a:p>
                  </a:txBody>
                  <a:tcPr/>
                </a:tc>
                <a:tc>
                  <a:txBody>
                    <a:bodyPr/>
                    <a:lstStyle/>
                    <a:p>
                      <a:pPr algn="ctr"/>
                      <a:endParaRPr lang="ru-RU" sz="1200" b="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68072" cy="792088"/>
          </a:xfrm>
        </p:spPr>
        <p:txBody>
          <a:bodyPr>
            <a:noAutofit/>
          </a:bodyPr>
          <a:lstStyle/>
          <a:p>
            <a:pPr lvl="0" algn="ctr"/>
            <a:r>
              <a:rPr lang="ru-RU" sz="2000" b="1" cap="none" dirty="0" smtClean="0">
                <a:solidFill>
                  <a:srgbClr val="000000"/>
                </a:solidFill>
                <a:effectLst/>
                <a:latin typeface="Arial" pitchFamily="34" charset="0"/>
                <a:ea typeface="Lucida Sans Unicode" pitchFamily="34" charset="0"/>
                <a:cs typeface="Arial" pitchFamily="34" charset="0"/>
              </a:rPr>
              <a:t>Доходы бюджета </a:t>
            </a:r>
            <a:r>
              <a:rPr lang="ru-RU" sz="2000" b="1" cap="none" dirty="0">
                <a:solidFill>
                  <a:srgbClr val="000000"/>
                </a:solidFill>
                <a:effectLst/>
                <a:latin typeface="Arial" pitchFamily="34" charset="0"/>
                <a:ea typeface="Lucida Sans Unicode" pitchFamily="34" charset="0"/>
                <a:cs typeface="Arial" pitchFamily="34" charset="0"/>
              </a:rPr>
              <a:t>Васильевского сельского поселения </a:t>
            </a:r>
            <a:r>
              <a:rPr lang="ru-RU" sz="2000" b="1" cap="none" dirty="0" smtClean="0">
                <a:solidFill>
                  <a:srgbClr val="000000"/>
                </a:solidFill>
                <a:effectLst/>
                <a:latin typeface="Arial" pitchFamily="34" charset="0"/>
                <a:ea typeface="Lucida Sans Unicode" pitchFamily="34" charset="0"/>
                <a:cs typeface="Arial" pitchFamily="34" charset="0"/>
              </a:rPr>
              <a:t>на 2023 год</a:t>
            </a:r>
            <a:r>
              <a:rPr lang="ru-RU" sz="2000" cap="none" dirty="0">
                <a:solidFill>
                  <a:schemeClr val="tx1"/>
                </a:solidFill>
                <a:effectLst/>
                <a:latin typeface="Arial" pitchFamily="34" charset="0"/>
                <a:cs typeface="Arial" pitchFamily="34" charset="0"/>
              </a:rPr>
              <a:t/>
            </a:r>
            <a:br>
              <a:rPr lang="ru-RU" sz="2000" cap="none" dirty="0">
                <a:solidFill>
                  <a:schemeClr val="tx1"/>
                </a:solidFill>
                <a:effectLst/>
                <a:latin typeface="Arial" pitchFamily="34" charset="0"/>
                <a:cs typeface="Arial" pitchFamily="34" charset="0"/>
              </a:rPr>
            </a:br>
            <a:endParaRPr lang="ru-RU" sz="20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415652369"/>
              </p:ext>
            </p:extLst>
          </p:nvPr>
        </p:nvGraphicFramePr>
        <p:xfrm>
          <a:off x="-396552" y="764704"/>
          <a:ext cx="10225136" cy="7711583"/>
        </p:xfrm>
        <a:graphic>
          <a:graphicData uri="http://schemas.openxmlformats.org/drawingml/2006/table">
            <a:tbl>
              <a:tblPr>
                <a:tableStyleId>{5C22544A-7EE6-4342-B048-85BDC9FD1C3A}</a:tableStyleId>
              </a:tblPr>
              <a:tblGrid>
                <a:gridCol w="2030523"/>
                <a:gridCol w="6826461"/>
                <a:gridCol w="864096"/>
                <a:gridCol w="504056"/>
              </a:tblGrid>
              <a:tr h="320156">
                <a:tc>
                  <a:txBody>
                    <a:bodyPr/>
                    <a:lstStyle/>
                    <a:p>
                      <a:pPr algn="l" fontAlgn="ctr"/>
                      <a:r>
                        <a:rPr lang="ru-RU" sz="1000" u="none" strike="noStrike" dirty="0">
                          <a:effectLst/>
                        </a:rPr>
                        <a:t>000 100 00000 00 0000 000</a:t>
                      </a:r>
                      <a:endParaRPr lang="ru-RU" sz="1000" b="1" i="0" u="none" strike="noStrike" dirty="0">
                        <a:effectLst/>
                        <a:latin typeface="Arial Cyr"/>
                      </a:endParaRPr>
                    </a:p>
                  </a:txBody>
                  <a:tcPr marL="3154" marR="3154" marT="3154" marB="0" anchor="ctr"/>
                </a:tc>
                <a:tc>
                  <a:txBody>
                    <a:bodyPr/>
                    <a:lstStyle/>
                    <a:p>
                      <a:pPr algn="l" fontAlgn="t"/>
                      <a:r>
                        <a:rPr lang="ru-RU" sz="1000" u="none" strike="noStrike">
                          <a:effectLst/>
                        </a:rPr>
                        <a:t>Налоговые и неналоговые доходы</a:t>
                      </a:r>
                      <a:endParaRPr lang="ru-RU" sz="1000" b="1" i="0" u="none" strike="noStrike">
                        <a:effectLst/>
                        <a:latin typeface="Arial Cyr"/>
                      </a:endParaRPr>
                    </a:p>
                  </a:txBody>
                  <a:tcPr marL="3154" marR="3154" marT="3154" marB="0"/>
                </a:tc>
                <a:tc>
                  <a:txBody>
                    <a:bodyPr/>
                    <a:lstStyle/>
                    <a:p>
                      <a:pPr algn="r" fontAlgn="b"/>
                      <a:r>
                        <a:rPr lang="ru-RU" sz="1000" u="none" strike="noStrike" dirty="0" smtClean="0">
                          <a:effectLst/>
                        </a:rPr>
                        <a:t>1928279,4</a:t>
                      </a:r>
                      <a:endParaRPr lang="ru-RU" sz="1000" b="1" i="0" u="none" strike="noStrike" dirty="0">
                        <a:effectLst/>
                        <a:latin typeface="Arial Cyr"/>
                      </a:endParaRPr>
                    </a:p>
                  </a:txBody>
                  <a:tcPr marL="3154" marR="3154" marT="3154" marB="0" anchor="b"/>
                </a:tc>
                <a:tc>
                  <a:txBody>
                    <a:bodyPr/>
                    <a:lstStyle/>
                    <a:p>
                      <a:pPr algn="l" fontAlgn="b"/>
                      <a:r>
                        <a:rPr lang="ru-RU" sz="1000" u="none" strike="noStrike" dirty="0">
                          <a:effectLst/>
                        </a:rPr>
                        <a:t>                  -     </a:t>
                      </a:r>
                      <a:endParaRPr lang="ru-RU" sz="1000" b="1" i="0" u="none" strike="noStrike" dirty="0">
                        <a:effectLst/>
                        <a:latin typeface="Arial Cyr"/>
                      </a:endParaRPr>
                    </a:p>
                  </a:txBody>
                  <a:tcPr marL="3154" marR="3154" marT="3154" marB="0" anchor="b"/>
                </a:tc>
              </a:tr>
              <a:tr h="637034">
                <a:tc>
                  <a:txBody>
                    <a:bodyPr/>
                    <a:lstStyle/>
                    <a:p>
                      <a:pPr algn="l" fontAlgn="ctr"/>
                      <a:r>
                        <a:rPr lang="ru-RU" sz="1000" u="none" strike="noStrike">
                          <a:effectLst/>
                        </a:rPr>
                        <a:t>000 101 00000 00 0000 000</a:t>
                      </a:r>
                      <a:endParaRPr lang="ru-RU" sz="1000" b="1" i="0" u="none" strike="noStrike">
                        <a:effectLst/>
                        <a:latin typeface="Arial Cyr"/>
                      </a:endParaRPr>
                    </a:p>
                  </a:txBody>
                  <a:tcPr marL="3154" marR="3154" marT="3154" marB="0" anchor="ctr"/>
                </a:tc>
                <a:tc>
                  <a:txBody>
                    <a:bodyPr/>
                    <a:lstStyle/>
                    <a:p>
                      <a:pPr algn="l" fontAlgn="t"/>
                      <a:r>
                        <a:rPr lang="ru-RU" sz="1000" u="none" strike="noStrike" dirty="0">
                          <a:effectLst/>
                        </a:rPr>
                        <a:t>Налоги на прибыль, доходы</a:t>
                      </a:r>
                      <a:endParaRPr lang="ru-RU" sz="1000" b="1" i="0" u="none" strike="noStrike" dirty="0">
                        <a:effectLst/>
                        <a:latin typeface="Arial Cyr"/>
                      </a:endParaRPr>
                    </a:p>
                  </a:txBody>
                  <a:tcPr marL="3154" marR="3154" marT="3154" marB="0"/>
                </a:tc>
                <a:tc>
                  <a:txBody>
                    <a:bodyPr/>
                    <a:lstStyle/>
                    <a:p>
                      <a:pPr algn="r" fontAlgn="b"/>
                      <a:r>
                        <a:rPr lang="ru-RU" sz="1000" u="none" strike="noStrike" dirty="0" smtClean="0">
                          <a:effectLst/>
                        </a:rPr>
                        <a:t>516361</a:t>
                      </a:r>
                      <a:endParaRPr lang="ru-RU" sz="1000" b="1" i="0" u="none" strike="noStrike" dirty="0">
                        <a:effectLst/>
                        <a:latin typeface="Arial Cyr"/>
                      </a:endParaRPr>
                    </a:p>
                  </a:txBody>
                  <a:tcPr marL="3154" marR="3154" marT="3154" marB="0" anchor="b"/>
                </a:tc>
                <a:tc>
                  <a:txBody>
                    <a:bodyPr/>
                    <a:lstStyle/>
                    <a:p>
                      <a:pPr algn="r" fontAlgn="b"/>
                      <a:r>
                        <a:rPr lang="ru-RU" sz="1000" u="none" strike="noStrike" dirty="0">
                          <a:effectLst/>
                        </a:rPr>
                        <a:t>0,00 </a:t>
                      </a:r>
                      <a:endParaRPr lang="ru-RU" sz="1000" b="1" i="0" u="none" strike="noStrike" dirty="0">
                        <a:effectLst/>
                        <a:latin typeface="Arial Cyr"/>
                      </a:endParaRPr>
                    </a:p>
                  </a:txBody>
                  <a:tcPr marL="3154" marR="3154" marT="3154" marB="0" anchor="b"/>
                </a:tc>
              </a:tr>
              <a:tr h="161718">
                <a:tc>
                  <a:txBody>
                    <a:bodyPr/>
                    <a:lstStyle/>
                    <a:p>
                      <a:pPr algn="l" fontAlgn="ctr"/>
                      <a:r>
                        <a:rPr lang="ru-RU" sz="1000" u="none" strike="noStrike">
                          <a:effectLst/>
                        </a:rPr>
                        <a:t>182 101 02000 01 0000 110</a:t>
                      </a:r>
                      <a:endParaRPr lang="ru-RU" sz="1000" b="0" i="0" u="none" strike="noStrike">
                        <a:effectLst/>
                        <a:latin typeface="Arial Cyr"/>
                      </a:endParaRPr>
                    </a:p>
                  </a:txBody>
                  <a:tcPr marL="3154" marR="3154" marT="3154" marB="0" anchor="ctr"/>
                </a:tc>
                <a:tc>
                  <a:txBody>
                    <a:bodyPr/>
                    <a:lstStyle/>
                    <a:p>
                      <a:pPr algn="l" fontAlgn="t"/>
                      <a:r>
                        <a:rPr lang="ru-RU" sz="1000" u="none" strike="noStrike">
                          <a:effectLst/>
                        </a:rPr>
                        <a:t>Налог на доходы физических лиц</a:t>
                      </a:r>
                      <a:endParaRPr lang="ru-RU" sz="1000" b="0" i="0" u="none" strike="noStrike">
                        <a:effectLst/>
                        <a:latin typeface="Arial Cyr"/>
                      </a:endParaRPr>
                    </a:p>
                  </a:txBody>
                  <a:tcPr marL="3154" marR="3154" marT="3154" marB="0"/>
                </a:tc>
                <a:tc>
                  <a:txBody>
                    <a:bodyPr/>
                    <a:lstStyle/>
                    <a:p>
                      <a:pPr algn="r" fontAlgn="b"/>
                      <a:r>
                        <a:rPr lang="ru-RU" sz="1000" u="none" strike="noStrike" dirty="0" smtClean="0">
                          <a:effectLst/>
                        </a:rPr>
                        <a:t>96000</a:t>
                      </a:r>
                      <a:endParaRPr lang="ru-RU" sz="1000" b="0" i="0"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0" u="none" strike="noStrike" dirty="0">
                        <a:effectLst/>
                        <a:latin typeface="Arial Cyr"/>
                      </a:endParaRPr>
                    </a:p>
                  </a:txBody>
                  <a:tcPr marL="3154" marR="3154" marT="3154" marB="0" anchor="b"/>
                </a:tc>
              </a:tr>
              <a:tr h="161718">
                <a:tc>
                  <a:txBody>
                    <a:bodyPr/>
                    <a:lstStyle/>
                    <a:p>
                      <a:pPr algn="l" fontAlgn="ctr"/>
                      <a:r>
                        <a:rPr lang="ru-RU" sz="1000" u="none" strike="noStrike" dirty="0">
                          <a:effectLst/>
                        </a:rPr>
                        <a:t>182 105 03000 01 0000 110</a:t>
                      </a:r>
                      <a:endParaRPr lang="ru-RU" sz="1000" b="0" i="0" u="none" strike="noStrike" dirty="0">
                        <a:effectLst/>
                        <a:latin typeface="Arial Cyr"/>
                      </a:endParaRPr>
                    </a:p>
                  </a:txBody>
                  <a:tcPr marL="3154" marR="3154" marT="3154" marB="0" anchor="ctr"/>
                </a:tc>
                <a:tc>
                  <a:txBody>
                    <a:bodyPr/>
                    <a:lstStyle/>
                    <a:p>
                      <a:pPr algn="l" fontAlgn="t"/>
                      <a:r>
                        <a:rPr lang="ru-RU" sz="1000" u="none" strike="noStrike">
                          <a:effectLst/>
                        </a:rPr>
                        <a:t>Единый сельскохозяйственный налог</a:t>
                      </a:r>
                      <a:endParaRPr lang="ru-RU" sz="1000" b="0" i="0" u="none" strike="noStrike">
                        <a:effectLst/>
                        <a:latin typeface="Arial Cyr"/>
                      </a:endParaRPr>
                    </a:p>
                  </a:txBody>
                  <a:tcPr marL="3154" marR="3154" marT="3154" marB="0"/>
                </a:tc>
                <a:tc>
                  <a:txBody>
                    <a:bodyPr/>
                    <a:lstStyle/>
                    <a:p>
                      <a:pPr algn="r" fontAlgn="b"/>
                      <a:r>
                        <a:rPr lang="en-US" sz="1000" u="none" strike="noStrike" dirty="0" smtClean="0">
                          <a:effectLst/>
                        </a:rPr>
                        <a:t>3900,</a:t>
                      </a:r>
                      <a:r>
                        <a:rPr lang="ru-RU" sz="1000" u="none" strike="noStrike" dirty="0" smtClean="0">
                          <a:effectLst/>
                        </a:rPr>
                        <a:t>00   </a:t>
                      </a:r>
                      <a:endParaRPr lang="ru-RU" sz="1000" b="0" i="0"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0" u="none" strike="noStrike" dirty="0">
                        <a:effectLst/>
                        <a:latin typeface="Arial Cyr"/>
                      </a:endParaRPr>
                    </a:p>
                  </a:txBody>
                  <a:tcPr marL="3154" marR="3154" marT="3154" marB="0" anchor="b"/>
                </a:tc>
              </a:tr>
              <a:tr h="161718">
                <a:tc>
                  <a:txBody>
                    <a:bodyPr/>
                    <a:lstStyle/>
                    <a:p>
                      <a:pPr algn="l" fontAlgn="ctr"/>
                      <a:r>
                        <a:rPr lang="ru-RU" sz="1000" u="none" strike="noStrike" dirty="0">
                          <a:effectLst/>
                        </a:rPr>
                        <a:t>182 106 01000 00 0000 110</a:t>
                      </a:r>
                      <a:endParaRPr lang="ru-RU" sz="1000" b="0" i="0" u="none" strike="noStrike" dirty="0">
                        <a:effectLst/>
                        <a:latin typeface="Arial Cyr"/>
                      </a:endParaRPr>
                    </a:p>
                  </a:txBody>
                  <a:tcPr marL="3154" marR="3154" marT="3154" marB="0" anchor="ctr"/>
                </a:tc>
                <a:tc>
                  <a:txBody>
                    <a:bodyPr/>
                    <a:lstStyle/>
                    <a:p>
                      <a:pPr algn="l" fontAlgn="t"/>
                      <a:r>
                        <a:rPr lang="ru-RU" sz="1000" u="none" strike="noStrike">
                          <a:effectLst/>
                        </a:rPr>
                        <a:t>Налог на имущество физических лиц</a:t>
                      </a:r>
                      <a:endParaRPr lang="ru-RU" sz="1000" b="0" i="0" u="none" strike="noStrike">
                        <a:effectLst/>
                        <a:latin typeface="Arial Cyr"/>
                      </a:endParaRPr>
                    </a:p>
                  </a:txBody>
                  <a:tcPr marL="3154" marR="3154" marT="3154" marB="0"/>
                </a:tc>
                <a:tc>
                  <a:txBody>
                    <a:bodyPr/>
                    <a:lstStyle/>
                    <a:p>
                      <a:pPr algn="r" fontAlgn="b"/>
                      <a:r>
                        <a:rPr lang="ru-RU" sz="1000" b="0" i="0" u="none" strike="noStrike" dirty="0" smtClean="0">
                          <a:effectLst/>
                          <a:latin typeface="+mn-lt"/>
                        </a:rPr>
                        <a:t>1097200</a:t>
                      </a:r>
                      <a:endParaRPr lang="ru-RU" sz="1000" b="0" i="0"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0" u="none" strike="noStrike" dirty="0">
                        <a:effectLst/>
                        <a:latin typeface="Arial Cyr"/>
                      </a:endParaRPr>
                    </a:p>
                  </a:txBody>
                  <a:tcPr marL="3154" marR="3154" marT="3154" marB="0" anchor="b"/>
                </a:tc>
              </a:tr>
              <a:tr h="320156">
                <a:tc>
                  <a:txBody>
                    <a:bodyPr/>
                    <a:lstStyle/>
                    <a:p>
                      <a:pPr algn="l" fontAlgn="ctr"/>
                      <a:r>
                        <a:rPr lang="ru-RU" sz="1000" u="none" strike="noStrike">
                          <a:effectLst/>
                        </a:rPr>
                        <a:t>182 106 01030 10 0000 110</a:t>
                      </a:r>
                      <a:endParaRPr lang="ru-RU" sz="1000" b="0" i="1" u="none" strike="noStrike">
                        <a:effectLst/>
                        <a:latin typeface="Arial Cyr"/>
                      </a:endParaRPr>
                    </a:p>
                  </a:txBody>
                  <a:tcPr marL="3154" marR="3154" marT="3154" marB="0" anchor="ctr"/>
                </a:tc>
                <a:tc>
                  <a:txBody>
                    <a:bodyPr/>
                    <a:lstStyle/>
                    <a:p>
                      <a:pPr algn="l" fontAlgn="ctr"/>
                      <a:r>
                        <a:rPr lang="ru-RU" sz="1000" u="none" strike="noStrike">
                          <a:effectLst/>
                        </a:rPr>
                        <a:t>Налог на имущество физических лиц, взимаемый по ставкам, применяемым к объектам налогообложения, расположенным в границах поселений</a:t>
                      </a:r>
                      <a:endParaRPr lang="ru-RU" sz="1000" b="0" i="1" u="none" strike="noStrike">
                        <a:effectLst/>
                        <a:latin typeface="Arial Cyr"/>
                      </a:endParaRPr>
                    </a:p>
                  </a:txBody>
                  <a:tcPr marL="3154" marR="3154" marT="3154" marB="0" anchor="ctr"/>
                </a:tc>
                <a:tc>
                  <a:txBody>
                    <a:bodyPr/>
                    <a:lstStyle/>
                    <a:p>
                      <a:pPr algn="r" fontAlgn="b"/>
                      <a:r>
                        <a:rPr lang="ru-RU" sz="1000" u="none" strike="noStrike" dirty="0" smtClean="0">
                          <a:effectLst/>
                        </a:rPr>
                        <a:t>92800   </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161718">
                <a:tc>
                  <a:txBody>
                    <a:bodyPr/>
                    <a:lstStyle/>
                    <a:p>
                      <a:pPr algn="l" fontAlgn="ctr"/>
                      <a:r>
                        <a:rPr lang="ru-RU" sz="1000" u="none" strike="noStrike">
                          <a:effectLst/>
                        </a:rPr>
                        <a:t>182 106 06000 00 0000 110</a:t>
                      </a:r>
                      <a:endParaRPr lang="ru-RU" sz="1000" b="0" i="0" u="none" strike="noStrike">
                        <a:effectLst/>
                        <a:latin typeface="Arial Cyr"/>
                      </a:endParaRPr>
                    </a:p>
                  </a:txBody>
                  <a:tcPr marL="3154" marR="3154" marT="3154" marB="0" anchor="ctr"/>
                </a:tc>
                <a:tc>
                  <a:txBody>
                    <a:bodyPr/>
                    <a:lstStyle/>
                    <a:p>
                      <a:pPr algn="l" fontAlgn="t"/>
                      <a:r>
                        <a:rPr lang="ru-RU" sz="1000" u="none" strike="noStrike">
                          <a:effectLst/>
                        </a:rPr>
                        <a:t>Земельный налог</a:t>
                      </a:r>
                      <a:endParaRPr lang="ru-RU" sz="1000" b="0" i="0" u="none" strike="noStrike">
                        <a:effectLst/>
                        <a:latin typeface="Arial Cyr"/>
                      </a:endParaRPr>
                    </a:p>
                  </a:txBody>
                  <a:tcPr marL="3154" marR="3154" marT="3154" marB="0"/>
                </a:tc>
                <a:tc>
                  <a:txBody>
                    <a:bodyPr/>
                    <a:lstStyle/>
                    <a:p>
                      <a:pPr algn="r" fontAlgn="b"/>
                      <a:r>
                        <a:rPr lang="ru-RU" sz="1000" u="none" strike="noStrike" dirty="0" smtClean="0">
                          <a:effectLst/>
                        </a:rPr>
                        <a:t>1004400,0</a:t>
                      </a:r>
                      <a:endParaRPr lang="ru-RU" sz="1000" b="0" i="0"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0" u="none" strike="noStrike" dirty="0">
                        <a:effectLst/>
                        <a:latin typeface="Arial Cyr"/>
                      </a:endParaRPr>
                    </a:p>
                  </a:txBody>
                  <a:tcPr marL="3154" marR="3154" marT="3154" marB="0" anchor="b"/>
                </a:tc>
              </a:tr>
              <a:tr h="214289">
                <a:tc>
                  <a:txBody>
                    <a:bodyPr/>
                    <a:lstStyle/>
                    <a:p>
                      <a:pPr algn="l" fontAlgn="ctr"/>
                      <a:r>
                        <a:rPr lang="ru-RU" sz="1000" u="none" strike="noStrike">
                          <a:effectLst/>
                        </a:rPr>
                        <a:t>182 106 06033 10 0000 110</a:t>
                      </a:r>
                      <a:endParaRPr lang="ru-RU" sz="1000" b="0" i="1" u="none" strike="noStrike">
                        <a:effectLst/>
                        <a:latin typeface="Arial Cyr"/>
                      </a:endParaRPr>
                    </a:p>
                  </a:txBody>
                  <a:tcPr marL="3154" marR="3154" marT="3154" marB="0" anchor="ctr"/>
                </a:tc>
                <a:tc>
                  <a:txBody>
                    <a:bodyPr/>
                    <a:lstStyle/>
                    <a:p>
                      <a:pPr algn="l" fontAlgn="t"/>
                      <a:r>
                        <a:rPr lang="ru-RU" sz="1000" u="none" strike="noStrike">
                          <a:effectLst/>
                        </a:rPr>
                        <a:t>Земельный налог с организаций, обладающих земельным участком, расположенным в границах сельских поселений</a:t>
                      </a:r>
                      <a:endParaRPr lang="ru-RU" sz="1000" b="0" i="1" u="none" strike="noStrike">
                        <a:effectLst/>
                        <a:latin typeface="Arial Cyr"/>
                      </a:endParaRPr>
                    </a:p>
                  </a:txBody>
                  <a:tcPr marL="3154" marR="3154" marT="3154" marB="0"/>
                </a:tc>
                <a:tc>
                  <a:txBody>
                    <a:bodyPr/>
                    <a:lstStyle/>
                    <a:p>
                      <a:pPr algn="r" fontAlgn="b"/>
                      <a:r>
                        <a:rPr lang="ru-RU" sz="1000" u="none" strike="noStrike" dirty="0" smtClean="0">
                          <a:effectLst/>
                        </a:rPr>
                        <a:t>473400</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231096">
                <a:tc>
                  <a:txBody>
                    <a:bodyPr/>
                    <a:lstStyle/>
                    <a:p>
                      <a:pPr algn="l" fontAlgn="ctr"/>
                      <a:r>
                        <a:rPr lang="ru-RU" sz="1000" u="none" strike="noStrike">
                          <a:effectLst/>
                        </a:rPr>
                        <a:t>182 106 06043 10 0000 110</a:t>
                      </a:r>
                      <a:endParaRPr lang="ru-RU" sz="1000" b="0" i="1" u="none" strike="noStrike">
                        <a:effectLst/>
                        <a:latin typeface="Arial Cyr"/>
                      </a:endParaRPr>
                    </a:p>
                  </a:txBody>
                  <a:tcPr marL="3154" marR="3154" marT="3154" marB="0" anchor="ctr"/>
                </a:tc>
                <a:tc>
                  <a:txBody>
                    <a:bodyPr/>
                    <a:lstStyle/>
                    <a:p>
                      <a:pPr algn="l" fontAlgn="t"/>
                      <a:r>
                        <a:rPr lang="ru-RU" sz="1000" u="none" strike="noStrike">
                          <a:effectLst/>
                        </a:rPr>
                        <a:t>Земельный налог с физических лиц, обладающих земельным участком, расположенным в границах сельских поселений</a:t>
                      </a:r>
                      <a:endParaRPr lang="ru-RU" sz="1000" b="0" i="1" u="none" strike="noStrike">
                        <a:effectLst/>
                        <a:latin typeface="Arial Cyr"/>
                      </a:endParaRPr>
                    </a:p>
                  </a:txBody>
                  <a:tcPr marL="3154" marR="3154" marT="3154" marB="0"/>
                </a:tc>
                <a:tc>
                  <a:txBody>
                    <a:bodyPr/>
                    <a:lstStyle/>
                    <a:p>
                      <a:pPr algn="r" fontAlgn="b"/>
                      <a:r>
                        <a:rPr lang="ru-RU" sz="1000" u="none" strike="noStrike" dirty="0" smtClean="0">
                          <a:effectLst/>
                        </a:rPr>
                        <a:t>531000,00   </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231096">
                <a:tc>
                  <a:txBody>
                    <a:bodyPr/>
                    <a:lstStyle/>
                    <a:p>
                      <a:pPr algn="l" fontAlgn="ctr"/>
                      <a:r>
                        <a:rPr lang="ru-RU" sz="1000" u="none" strike="noStrike">
                          <a:effectLst/>
                        </a:rPr>
                        <a:t>182 106 06043 10 2100 110</a:t>
                      </a:r>
                      <a:endParaRPr lang="ru-RU" sz="1000" b="0" i="1" u="none" strike="noStrike">
                        <a:effectLst/>
                        <a:latin typeface="Arial Cyr"/>
                      </a:endParaRPr>
                    </a:p>
                  </a:txBody>
                  <a:tcPr marL="3154" marR="3154" marT="3154" marB="0" anchor="ctr"/>
                </a:tc>
                <a:tc>
                  <a:txBody>
                    <a:bodyPr/>
                    <a:lstStyle/>
                    <a:p>
                      <a:pPr algn="l" fontAlgn="t"/>
                      <a:r>
                        <a:rPr lang="ru-RU" sz="1000" u="none" strike="noStrike" dirty="0">
                          <a:effectLst/>
                          <a:latin typeface="Times New Roman" panose="02020603050405020304" pitchFamily="18" charset="0"/>
                          <a:cs typeface="Times New Roman" panose="02020603050405020304" pitchFamily="18" charset="0"/>
                        </a:rPr>
                        <a:t>Земельный</a:t>
                      </a:r>
                      <a:r>
                        <a:rPr lang="ru-RU" sz="1000" u="none" strike="noStrike" dirty="0">
                          <a:effectLst/>
                        </a:rPr>
                        <a:t> налог с физических лиц, обладающих земельным участком, расположенным в границах сельских поселений</a:t>
                      </a:r>
                      <a:endParaRPr lang="ru-RU" sz="1000" b="0" i="1" u="none" strike="noStrike" dirty="0">
                        <a:effectLst/>
                        <a:latin typeface="Arial Cyr"/>
                      </a:endParaRPr>
                    </a:p>
                  </a:txBody>
                  <a:tcPr marL="3154" marR="3154" marT="3154" marB="0"/>
                </a:tc>
                <a:tc>
                  <a:txBody>
                    <a:bodyPr/>
                    <a:lstStyle/>
                    <a:p>
                      <a:pPr algn="r" fontAlgn="b"/>
                      <a:r>
                        <a:rPr lang="ru-RU" sz="1000" u="none" strike="noStrike" dirty="0">
                          <a:effectLst/>
                        </a:rPr>
                        <a:t> </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399165">
                <a:tc>
                  <a:txBody>
                    <a:bodyPr/>
                    <a:lstStyle/>
                    <a:p>
                      <a:pPr algn="l" fontAlgn="ctr"/>
                      <a:r>
                        <a:rPr lang="ru-RU" sz="1000" u="none" strike="noStrike" dirty="0">
                          <a:effectLst/>
                        </a:rPr>
                        <a:t>926 108 04020 10 0000 110</a:t>
                      </a:r>
                      <a:endParaRPr lang="ru-RU" sz="1000" b="0" i="0" u="none" strike="noStrike" dirty="0">
                        <a:effectLst/>
                        <a:latin typeface="Arial Cyr"/>
                      </a:endParaRPr>
                    </a:p>
                  </a:txBody>
                  <a:tcPr marL="3154" marR="3154" marT="3154" marB="0" anchor="ctr"/>
                </a:tc>
                <a:tc>
                  <a:txBody>
                    <a:bodyPr/>
                    <a:lstStyle/>
                    <a:p>
                      <a:pPr algn="l" fontAlgn="ctr"/>
                      <a:r>
                        <a:rPr lang="ru-RU" sz="1000" u="none" strike="noStrike">
                          <a:effectLst/>
                        </a:rPr>
                        <a:t>Государственная пошлина за совершение нотариальных действий должностными лицами органов местного самоуправления, уполномоченными в соответствии с законодательными актами Российской Федерации на совершение нотариальных действий</a:t>
                      </a:r>
                      <a:endParaRPr lang="ru-RU" sz="1000" b="0" i="0" u="none" strike="noStrike">
                        <a:effectLst/>
                        <a:latin typeface="Arial"/>
                      </a:endParaRPr>
                    </a:p>
                  </a:txBody>
                  <a:tcPr marL="3154" marR="3154" marT="3154" marB="0" anchor="ctr"/>
                </a:tc>
                <a:tc>
                  <a:txBody>
                    <a:bodyPr/>
                    <a:lstStyle/>
                    <a:p>
                      <a:pPr algn="r" fontAlgn="b"/>
                      <a:r>
                        <a:rPr lang="ru-RU" sz="1000" u="none" strike="noStrike" dirty="0">
                          <a:effectLst/>
                        </a:rPr>
                        <a:t>      </a:t>
                      </a:r>
                      <a:r>
                        <a:rPr lang="en-US" sz="1000" u="none" strike="noStrike" dirty="0" smtClean="0">
                          <a:effectLst/>
                        </a:rPr>
                        <a:t>5</a:t>
                      </a:r>
                      <a:r>
                        <a:rPr lang="ru-RU" sz="1000" u="none" strike="noStrike" dirty="0" smtClean="0">
                          <a:effectLst/>
                        </a:rPr>
                        <a:t> </a:t>
                      </a:r>
                      <a:r>
                        <a:rPr lang="ru-RU" sz="1000" u="none" strike="noStrike" dirty="0">
                          <a:effectLst/>
                        </a:rPr>
                        <a:t>000,00   </a:t>
                      </a:r>
                      <a:endParaRPr lang="ru-RU" sz="1000" b="0" i="0"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0" u="none" strike="noStrike" dirty="0">
                        <a:effectLst/>
                        <a:latin typeface="Arial Cyr"/>
                      </a:endParaRPr>
                    </a:p>
                  </a:txBody>
                  <a:tcPr marL="3154" marR="3154" marT="3154" marB="0" anchor="b"/>
                </a:tc>
              </a:tr>
              <a:tr h="361348">
                <a:tc>
                  <a:txBody>
                    <a:bodyPr/>
                    <a:lstStyle/>
                    <a:p>
                      <a:pPr algn="l" fontAlgn="ctr"/>
                      <a:r>
                        <a:rPr lang="ru-RU" sz="1000" u="none" strike="noStrike">
                          <a:effectLst/>
                        </a:rPr>
                        <a:t>926 111 05035 10 0000 120</a:t>
                      </a:r>
                      <a:endParaRPr lang="ru-RU" sz="1000" b="0" i="1" u="none" strike="noStrike">
                        <a:effectLst/>
                        <a:latin typeface="Arial Cyr"/>
                      </a:endParaRPr>
                    </a:p>
                  </a:txBody>
                  <a:tcPr marL="3154" marR="3154" marT="3154" marB="0" anchor="ctr"/>
                </a:tc>
                <a:tc>
                  <a:txBody>
                    <a:bodyPr/>
                    <a:lstStyle/>
                    <a:p>
                      <a:pPr algn="just" fontAlgn="t"/>
                      <a:r>
                        <a:rPr lang="ru-RU" sz="1000" u="none" strike="noStrike">
                          <a:effectLst/>
                        </a:rPr>
                        <a:t>Доходы от сдачи в аренду имущества, находящегося в оперативном управлении органов управления сельских поселений и созданных ими учреждений (за исключением имущества муниципальных бюджетных и автономных учреждений)</a:t>
                      </a:r>
                      <a:endParaRPr lang="ru-RU" sz="1000" b="0" i="0" u="none" strike="noStrike">
                        <a:effectLst/>
                        <a:latin typeface="Arial"/>
                      </a:endParaRPr>
                    </a:p>
                  </a:txBody>
                  <a:tcPr marL="3154" marR="3154" marT="3154" marB="0"/>
                </a:tc>
                <a:tc>
                  <a:txBody>
                    <a:bodyPr/>
                    <a:lstStyle/>
                    <a:p>
                      <a:pPr algn="r" fontAlgn="b"/>
                      <a:r>
                        <a:rPr lang="ru-RU" sz="1000" u="none" strike="noStrike" dirty="0" smtClean="0">
                          <a:effectLst/>
                        </a:rPr>
                        <a:t>136718,4</a:t>
                      </a:r>
                      <a:r>
                        <a:rPr lang="ru-RU" sz="1000" u="none" strike="noStrike" dirty="0">
                          <a:effectLst/>
                        </a:rPr>
                        <a:t> </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361348">
                <a:tc>
                  <a:txBody>
                    <a:bodyPr/>
                    <a:lstStyle/>
                    <a:p>
                      <a:pPr algn="ctr" fontAlgn="ctr"/>
                      <a:r>
                        <a:rPr lang="ru-RU" sz="1000" u="none" strike="noStrike">
                          <a:effectLst/>
                        </a:rPr>
                        <a:t>926 113 02995 10 0000 130</a:t>
                      </a:r>
                      <a:endParaRPr lang="ru-RU" sz="1000" b="0" i="0" u="none" strike="noStrike">
                        <a:effectLst/>
                        <a:latin typeface="Arial Cyr"/>
                      </a:endParaRPr>
                    </a:p>
                  </a:txBody>
                  <a:tcPr marL="3154" marR="3154" marT="3154" marB="0" anchor="ctr"/>
                </a:tc>
                <a:tc>
                  <a:txBody>
                    <a:bodyPr/>
                    <a:lstStyle/>
                    <a:p>
                      <a:pPr algn="l" fontAlgn="ctr"/>
                      <a:r>
                        <a:rPr lang="ru-RU" sz="1000" u="none" strike="noStrike">
                          <a:effectLst/>
                        </a:rPr>
                        <a:t>Прочие доходы от  компенсации затрат бюджетов сельских поселений </a:t>
                      </a:r>
                      <a:endParaRPr lang="ru-RU" sz="1000" b="0" i="0" u="none" strike="noStrike">
                        <a:effectLst/>
                        <a:latin typeface="Arial Cyr"/>
                      </a:endParaRPr>
                    </a:p>
                  </a:txBody>
                  <a:tcPr marL="3154" marR="3154" marT="3154" marB="0" anchor="ctr"/>
                </a:tc>
                <a:tc>
                  <a:txBody>
                    <a:bodyPr/>
                    <a:lstStyle/>
                    <a:p>
                      <a:pPr algn="r" fontAlgn="b"/>
                      <a:r>
                        <a:rPr lang="ru-RU" sz="1000" u="none" strike="noStrike" dirty="0" smtClean="0">
                          <a:effectLst/>
                        </a:rPr>
                        <a:t>77000</a:t>
                      </a:r>
                      <a:r>
                        <a:rPr lang="ru-RU" sz="1000" u="none" strike="noStrike" dirty="0">
                          <a:effectLst/>
                        </a:rPr>
                        <a:t> </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323533">
                <a:tc>
                  <a:txBody>
                    <a:bodyPr/>
                    <a:lstStyle/>
                    <a:p>
                      <a:pPr algn="l" fontAlgn="ctr"/>
                      <a:r>
                        <a:rPr lang="ru-RU" sz="1000" u="none" strike="noStrike">
                          <a:effectLst/>
                        </a:rPr>
                        <a:t>926 114 06025 10 0000 430</a:t>
                      </a:r>
                      <a:endParaRPr lang="ru-RU" sz="1000" b="0" i="1" u="none" strike="noStrike">
                        <a:effectLst/>
                        <a:latin typeface="Arial Cyr"/>
                      </a:endParaRPr>
                    </a:p>
                  </a:txBody>
                  <a:tcPr marL="3154" marR="3154" marT="3154" marB="0" anchor="ctr"/>
                </a:tc>
                <a:tc>
                  <a:txBody>
                    <a:bodyPr/>
                    <a:lstStyle/>
                    <a:p>
                      <a:pPr algn="l" fontAlgn="ctr"/>
                      <a:r>
                        <a:rPr lang="ru-RU" sz="1000" u="none" strike="noStrike">
                          <a:effectLst/>
                        </a:rPr>
                        <a:t>Доходы от продажи земельных участков, находящихся в собственности поселений (за исключением земельных участков муниципальных бюджетных и автономных учреждений)</a:t>
                      </a:r>
                      <a:endParaRPr lang="ru-RU" sz="1000" b="0" i="1" u="none" strike="noStrike">
                        <a:effectLst/>
                        <a:latin typeface="Arial"/>
                      </a:endParaRPr>
                    </a:p>
                  </a:txBody>
                  <a:tcPr marL="3154" marR="3154" marT="3154" marB="0" anchor="ctr"/>
                </a:tc>
                <a:tc>
                  <a:txBody>
                    <a:bodyPr/>
                    <a:lstStyle/>
                    <a:p>
                      <a:pPr algn="r" fontAlgn="b"/>
                      <a:r>
                        <a:rPr lang="ru-RU" sz="1000" u="none" strike="noStrike" dirty="0" smtClean="0">
                          <a:effectLst/>
                        </a:rPr>
                        <a:t>0,00   </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370715">
                <a:tc>
                  <a:txBody>
                    <a:bodyPr/>
                    <a:lstStyle/>
                    <a:p>
                      <a:pPr algn="l" fontAlgn="ctr"/>
                      <a:r>
                        <a:rPr lang="ru-RU" sz="1000" u="none" strike="noStrike">
                          <a:effectLst/>
                        </a:rPr>
                        <a:t>926 0105 0201 10 0000 510</a:t>
                      </a:r>
                      <a:endParaRPr lang="ru-RU" sz="1000" b="0" i="1" u="none" strike="noStrike">
                        <a:effectLst/>
                        <a:latin typeface="Arial Cyr"/>
                      </a:endParaRPr>
                    </a:p>
                  </a:txBody>
                  <a:tcPr marL="3154" marR="3154" marT="3154" marB="0" anchor="ctr"/>
                </a:tc>
                <a:tc>
                  <a:txBody>
                    <a:bodyPr/>
                    <a:lstStyle/>
                    <a:p>
                      <a:pPr algn="l" fontAlgn="ctr"/>
                      <a:r>
                        <a:rPr lang="ru-RU" sz="1000" u="none" strike="noStrike">
                          <a:effectLst/>
                        </a:rPr>
                        <a:t>Увеличение прочих денежных средств местного бюджета</a:t>
                      </a:r>
                      <a:endParaRPr lang="ru-RU" sz="1000" b="0" i="1" u="none" strike="noStrike">
                        <a:effectLst/>
                        <a:latin typeface="Arial"/>
                      </a:endParaRPr>
                    </a:p>
                  </a:txBody>
                  <a:tcPr marL="3154" marR="3154" marT="3154" marB="0" anchor="ctr"/>
                </a:tc>
                <a:tc>
                  <a:txBody>
                    <a:bodyPr/>
                    <a:lstStyle/>
                    <a:p>
                      <a:pPr algn="r" fontAlgn="b"/>
                      <a:r>
                        <a:rPr lang="ru-RU" sz="1000" u="none" strike="noStrike" dirty="0">
                          <a:effectLst/>
                        </a:rPr>
                        <a:t>        </a:t>
                      </a:r>
                      <a:r>
                        <a:rPr lang="ru-RU" sz="1000" u="none" strike="noStrike" dirty="0" smtClean="0">
                          <a:effectLst/>
                        </a:rPr>
                        <a:t>0,0</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161718">
                <a:tc>
                  <a:txBody>
                    <a:bodyPr/>
                    <a:lstStyle/>
                    <a:p>
                      <a:pPr algn="l" fontAlgn="ctr"/>
                      <a:r>
                        <a:rPr lang="ru-RU" sz="1000" u="none" strike="noStrike" dirty="0">
                          <a:effectLst/>
                        </a:rPr>
                        <a:t>000 202 00000 00 0000 000</a:t>
                      </a:r>
                      <a:endParaRPr lang="ru-RU" sz="1000" b="0" i="1" u="none" strike="noStrike" dirty="0">
                        <a:effectLst/>
                        <a:latin typeface="Arial Cyr"/>
                      </a:endParaRPr>
                    </a:p>
                  </a:txBody>
                  <a:tcPr marL="3154" marR="3154" marT="3154" marB="0" anchor="ctr"/>
                </a:tc>
                <a:tc>
                  <a:txBody>
                    <a:bodyPr/>
                    <a:lstStyle/>
                    <a:p>
                      <a:pPr algn="l" fontAlgn="t"/>
                      <a:r>
                        <a:rPr lang="ru-RU" sz="1000" u="none" strike="noStrike">
                          <a:effectLst/>
                        </a:rPr>
                        <a:t>Безвозмездные поступления от других бюджетов бюджетной системы Российской Федерации</a:t>
                      </a:r>
                      <a:endParaRPr lang="ru-RU" sz="1000" b="0" i="1" u="none" strike="noStrike">
                        <a:effectLst/>
                        <a:latin typeface="Arial Cyr"/>
                      </a:endParaRPr>
                    </a:p>
                  </a:txBody>
                  <a:tcPr marL="3154" marR="3154" marT="3154" marB="0"/>
                </a:tc>
                <a:tc>
                  <a:txBody>
                    <a:bodyPr/>
                    <a:lstStyle/>
                    <a:p>
                      <a:pPr algn="r" fontAlgn="b"/>
                      <a:r>
                        <a:rPr lang="ru-RU" sz="1000" b="0" i="1" u="none" strike="noStrike" dirty="0" smtClean="0">
                          <a:effectLst/>
                          <a:latin typeface="Arial Cyr"/>
                        </a:rPr>
                        <a:t>25072114,39</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161718">
                <a:tc>
                  <a:txBody>
                    <a:bodyPr/>
                    <a:lstStyle/>
                    <a:p>
                      <a:pPr algn="l" fontAlgn="ctr"/>
                      <a:r>
                        <a:rPr lang="ru-RU" sz="1000" u="none" strike="noStrike">
                          <a:effectLst/>
                        </a:rPr>
                        <a:t>926 202 15001 10 0000 150</a:t>
                      </a:r>
                      <a:endParaRPr lang="ru-RU" sz="1000" b="0" i="1" u="none" strike="noStrike">
                        <a:effectLst/>
                        <a:latin typeface="Arial Cyr"/>
                      </a:endParaRPr>
                    </a:p>
                  </a:txBody>
                  <a:tcPr marL="3154" marR="3154" marT="3154" marB="0" anchor="ctr"/>
                </a:tc>
                <a:tc>
                  <a:txBody>
                    <a:bodyPr/>
                    <a:lstStyle/>
                    <a:p>
                      <a:pPr algn="l" fontAlgn="t"/>
                      <a:r>
                        <a:rPr lang="ru-RU" sz="1000" u="none" strike="noStrike">
                          <a:effectLst/>
                        </a:rPr>
                        <a:t>Дотации бюджетам поселений на выравнивание бюджетной обеспеченности</a:t>
                      </a:r>
                      <a:endParaRPr lang="ru-RU" sz="1000" b="0" i="1" u="none" strike="noStrike">
                        <a:effectLst/>
                        <a:latin typeface="Arial Cyr"/>
                      </a:endParaRPr>
                    </a:p>
                  </a:txBody>
                  <a:tcPr marL="3154" marR="3154" marT="3154" marB="0"/>
                </a:tc>
                <a:tc>
                  <a:txBody>
                    <a:bodyPr/>
                    <a:lstStyle/>
                    <a:p>
                      <a:pPr algn="r" fontAlgn="b"/>
                      <a:r>
                        <a:rPr lang="en-US" sz="1000" b="0" i="0" u="none" strike="noStrike" dirty="0" smtClean="0">
                          <a:effectLst/>
                          <a:latin typeface="+mn-lt"/>
                        </a:rPr>
                        <a:t>7308800</a:t>
                      </a:r>
                      <a:r>
                        <a:rPr lang="ru-RU" sz="1000" b="0" i="0" u="none" strike="noStrike" dirty="0" smtClean="0">
                          <a:effectLst/>
                          <a:latin typeface="+mn-lt"/>
                        </a:rPr>
                        <a:t>,0</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161718">
                <a:tc>
                  <a:txBody>
                    <a:bodyPr/>
                    <a:lstStyle/>
                    <a:p>
                      <a:pPr algn="l" fontAlgn="ctr"/>
                      <a:r>
                        <a:rPr lang="ru-RU" sz="1000" u="none" strike="noStrike">
                          <a:effectLst/>
                        </a:rPr>
                        <a:t>926 202 15002 10 0000 150</a:t>
                      </a:r>
                      <a:endParaRPr lang="ru-RU" sz="1000" b="0" i="1" u="none" strike="noStrike">
                        <a:effectLst/>
                        <a:latin typeface="Arial Cyr"/>
                      </a:endParaRPr>
                    </a:p>
                  </a:txBody>
                  <a:tcPr marL="3154" marR="3154" marT="3154" marB="0" anchor="ctr"/>
                </a:tc>
                <a:tc>
                  <a:txBody>
                    <a:bodyPr/>
                    <a:lstStyle/>
                    <a:p>
                      <a:pPr algn="l" fontAlgn="t"/>
                      <a:r>
                        <a:rPr lang="ru-RU" sz="1000" u="none" strike="noStrike" dirty="0">
                          <a:effectLst/>
                        </a:rPr>
                        <a:t>Дотации бюджетам поселений на поддержку мер по обеспечению сбалансированности бюджетов</a:t>
                      </a:r>
                      <a:endParaRPr lang="ru-RU" sz="1000" b="0" i="1" u="none" strike="noStrike" dirty="0">
                        <a:effectLst/>
                        <a:latin typeface="Arial Cyr"/>
                      </a:endParaRPr>
                    </a:p>
                  </a:txBody>
                  <a:tcPr marL="3154" marR="3154" marT="3154" marB="0"/>
                </a:tc>
                <a:tc>
                  <a:txBody>
                    <a:bodyPr/>
                    <a:lstStyle/>
                    <a:p>
                      <a:pPr algn="r" fontAlgn="b"/>
                      <a:r>
                        <a:rPr lang="ru-RU" sz="1000" u="none" strike="noStrike" dirty="0" smtClean="0">
                          <a:effectLst/>
                        </a:rPr>
                        <a:t>1215339,75</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320156">
                <a:tc>
                  <a:txBody>
                    <a:bodyPr/>
                    <a:lstStyle/>
                    <a:p>
                      <a:pPr algn="l" fontAlgn="ctr"/>
                      <a:r>
                        <a:rPr lang="ru-RU" sz="1000" u="none" strike="noStrike">
                          <a:effectLst/>
                        </a:rPr>
                        <a:t>926 202 35118 10 0000 150</a:t>
                      </a:r>
                      <a:endParaRPr lang="ru-RU" sz="1000" b="0" i="1" u="none" strike="noStrike">
                        <a:effectLst/>
                        <a:latin typeface="Arial Cyr"/>
                      </a:endParaRPr>
                    </a:p>
                  </a:txBody>
                  <a:tcPr marL="3154" marR="3154" marT="3154" marB="0" anchor="ctr"/>
                </a:tc>
                <a:tc>
                  <a:txBody>
                    <a:bodyPr/>
                    <a:lstStyle/>
                    <a:p>
                      <a:pPr algn="l" fontAlgn="ctr"/>
                      <a:r>
                        <a:rPr lang="ru-RU" sz="1000" u="none" strike="noStrike">
                          <a:effectLst/>
                        </a:rPr>
                        <a:t>Субвенции бюджетам поселений на осуществление первичного воинского учета на территориях, где отсутствуют военные комиссариаты</a:t>
                      </a:r>
                      <a:endParaRPr lang="ru-RU" sz="1000" b="0" i="1" u="none" strike="noStrike">
                        <a:effectLst/>
                        <a:latin typeface="Arial"/>
                      </a:endParaRPr>
                    </a:p>
                  </a:txBody>
                  <a:tcPr marL="3154" marR="3154" marT="3154" marB="0" anchor="ctr"/>
                </a:tc>
                <a:tc>
                  <a:txBody>
                    <a:bodyPr/>
                    <a:lstStyle/>
                    <a:p>
                      <a:pPr algn="r" fontAlgn="b"/>
                      <a:r>
                        <a:rPr lang="ru-RU" sz="1000" u="none" strike="noStrike" dirty="0" smtClean="0">
                          <a:effectLst/>
                        </a:rPr>
                        <a:t>115400</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478595">
                <a:tc>
                  <a:txBody>
                    <a:bodyPr/>
                    <a:lstStyle/>
                    <a:p>
                      <a:pPr algn="l" fontAlgn="ctr"/>
                      <a:r>
                        <a:rPr lang="ru-RU" sz="1000" u="none" strike="noStrike">
                          <a:effectLst/>
                        </a:rPr>
                        <a:t>926 202 35120 10 0000 150</a:t>
                      </a:r>
                      <a:endParaRPr lang="ru-RU" sz="1000" b="0" i="1" u="none" strike="noStrike">
                        <a:effectLst/>
                        <a:latin typeface="Arial Cyr"/>
                      </a:endParaRPr>
                    </a:p>
                  </a:txBody>
                  <a:tcPr marL="3154" marR="3154" marT="3154" marB="0" anchor="ctr"/>
                </a:tc>
                <a:tc>
                  <a:txBody>
                    <a:bodyPr/>
                    <a:lstStyle/>
                    <a:p>
                      <a:pPr algn="l" fontAlgn="ctr"/>
                      <a:r>
                        <a:rPr lang="ru-RU" sz="1000" u="none" strike="noStrike">
                          <a:effectLst/>
                        </a:rPr>
                        <a:t>Субвенции бюджетам поселений на осуществление исполнительно-распорядительными органами муниципальных образований государственных полномочий по составлению списков кондидатов в присяжные заседатели федеральных судов общей юрисдикции в Российской Федерации</a:t>
                      </a:r>
                      <a:endParaRPr lang="ru-RU" sz="1000" b="0" i="1" u="none" strike="noStrike">
                        <a:effectLst/>
                        <a:latin typeface="Arial"/>
                      </a:endParaRPr>
                    </a:p>
                  </a:txBody>
                  <a:tcPr marL="3154" marR="3154" marT="3154" marB="0" anchor="ctr"/>
                </a:tc>
                <a:tc>
                  <a:txBody>
                    <a:bodyPr/>
                    <a:lstStyle/>
                    <a:p>
                      <a:pPr algn="r" fontAlgn="b"/>
                      <a:r>
                        <a:rPr lang="ru-RU" sz="1000" u="none" strike="noStrike" dirty="0" smtClean="0">
                          <a:effectLst/>
                        </a:rPr>
                        <a:t>0,0</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357147">
                <a:tc>
                  <a:txBody>
                    <a:bodyPr/>
                    <a:lstStyle/>
                    <a:p>
                      <a:pPr algn="ctr" fontAlgn="ctr"/>
                      <a:r>
                        <a:rPr lang="ru-RU" sz="1000" u="none" strike="noStrike" dirty="0">
                          <a:effectLst/>
                        </a:rPr>
                        <a:t>926 202 40014 10 0000 150</a:t>
                      </a:r>
                      <a:endParaRPr lang="ru-RU" sz="1000" b="0" i="1" u="none" strike="noStrike" dirty="0">
                        <a:effectLst/>
                        <a:latin typeface="Arial Cyr"/>
                      </a:endParaRPr>
                    </a:p>
                  </a:txBody>
                  <a:tcPr marL="3154" marR="3154" marT="3154" marB="0" anchor="ctr"/>
                </a:tc>
                <a:tc>
                  <a:txBody>
                    <a:bodyPr/>
                    <a:lstStyle/>
                    <a:p>
                      <a:pPr algn="l" fontAlgn="ctr"/>
                      <a:r>
                        <a:rPr lang="ru-RU" sz="1000" u="none" strike="noStrike">
                          <a:effectLst/>
                        </a:rPr>
                        <a:t>Межбюджетные трансферты, передаваемые бюджетам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a:t>
                      </a:r>
                      <a:endParaRPr lang="ru-RU" sz="1000" b="0" i="1" u="none" strike="noStrike">
                        <a:effectLst/>
                        <a:latin typeface="Arial"/>
                      </a:endParaRPr>
                    </a:p>
                  </a:txBody>
                  <a:tcPr marL="3154" marR="3154" marT="3154" marB="0" anchor="ctr"/>
                </a:tc>
                <a:tc>
                  <a:txBody>
                    <a:bodyPr/>
                    <a:lstStyle/>
                    <a:p>
                      <a:pPr algn="r" fontAlgn="b"/>
                      <a:r>
                        <a:rPr lang="ru-RU" sz="1000" u="none" strike="noStrike" dirty="0" smtClean="0">
                          <a:effectLst/>
                        </a:rPr>
                        <a:t>273025,49</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369753">
                <a:tc>
                  <a:txBody>
                    <a:bodyPr/>
                    <a:lstStyle/>
                    <a:p>
                      <a:pPr algn="l" fontAlgn="ctr"/>
                      <a:r>
                        <a:rPr lang="ru-RU" sz="1000" u="none" strike="noStrike">
                          <a:effectLst/>
                        </a:rPr>
                        <a:t>926 202 35082 10 0000 150</a:t>
                      </a:r>
                      <a:endParaRPr lang="ru-RU" sz="1000" b="0" i="1" u="none" strike="noStrike">
                        <a:effectLst/>
                        <a:latin typeface="Arial Cyr"/>
                      </a:endParaRPr>
                    </a:p>
                  </a:txBody>
                  <a:tcPr marL="3154" marR="3154" marT="3154" marB="0" anchor="ctr"/>
                </a:tc>
                <a:tc>
                  <a:txBody>
                    <a:bodyPr/>
                    <a:lstStyle/>
                    <a:p>
                      <a:pPr algn="l" fontAlgn="ctr"/>
                      <a:r>
                        <a:rPr lang="ru-RU" sz="1000" u="none" strike="noStrike">
                          <a:effectLst/>
                        </a:rPr>
                        <a:t>Субвенции бюджетам поселений на предоставление жилых помещений детям - сиротам и детям, оставшимся без попечения родителей, лицам из их числа по договорам найма специализированных жилых помещений</a:t>
                      </a:r>
                      <a:endParaRPr lang="ru-RU" sz="1000" b="0" i="1" u="none" strike="noStrike">
                        <a:effectLst/>
                        <a:latin typeface="Arial"/>
                      </a:endParaRPr>
                    </a:p>
                  </a:txBody>
                  <a:tcPr marL="3154" marR="3154" marT="3154" marB="0" anchor="ctr"/>
                </a:tc>
                <a:tc>
                  <a:txBody>
                    <a:bodyPr/>
                    <a:lstStyle/>
                    <a:p>
                      <a:pPr algn="r" fontAlgn="b"/>
                      <a:r>
                        <a:rPr lang="ru-RU" sz="1000" u="none" strike="noStrike" dirty="0">
                          <a:effectLst/>
                        </a:rPr>
                        <a:t> </a:t>
                      </a:r>
                      <a:endParaRPr lang="ru-RU" sz="1000" b="0" i="1" u="none" strike="noStrike" dirty="0">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161718">
                <a:tc>
                  <a:txBody>
                    <a:bodyPr/>
                    <a:lstStyle/>
                    <a:p>
                      <a:pPr algn="ctr" fontAlgn="ctr"/>
                      <a:r>
                        <a:rPr lang="ru-RU" sz="1000" u="none" strike="noStrike">
                          <a:effectLst/>
                        </a:rPr>
                        <a:t>926 202 25519 10 0000 150</a:t>
                      </a:r>
                      <a:endParaRPr lang="ru-RU" sz="1000" b="0" i="1" u="none" strike="noStrike">
                        <a:effectLst/>
                        <a:latin typeface="Arial Cyr"/>
                      </a:endParaRPr>
                    </a:p>
                  </a:txBody>
                  <a:tcPr marL="3154" marR="3154" marT="3154" marB="0" anchor="ctr"/>
                </a:tc>
                <a:tc>
                  <a:txBody>
                    <a:bodyPr/>
                    <a:lstStyle/>
                    <a:p>
                      <a:pPr algn="l" fontAlgn="ctr"/>
                      <a:r>
                        <a:rPr lang="ru-RU" sz="1000" u="none" strike="noStrike">
                          <a:effectLst/>
                        </a:rPr>
                        <a:t>Субсидия бюджетам сельских поселений на поддержку отрасли культуры</a:t>
                      </a:r>
                      <a:endParaRPr lang="ru-RU" sz="1000" b="0" i="1" u="none" strike="noStrike">
                        <a:effectLst/>
                        <a:latin typeface="Arial"/>
                      </a:endParaRPr>
                    </a:p>
                  </a:txBody>
                  <a:tcPr marL="3154" marR="3154" marT="3154" marB="0" anchor="ctr"/>
                </a:tc>
                <a:tc>
                  <a:txBody>
                    <a:bodyPr/>
                    <a:lstStyle/>
                    <a:p>
                      <a:pPr algn="r" fontAlgn="b"/>
                      <a:r>
                        <a:rPr lang="ru-RU" sz="1000" u="none" strike="noStrike">
                          <a:effectLst/>
                        </a:rPr>
                        <a:t> </a:t>
                      </a:r>
                      <a:endParaRPr lang="ru-RU" sz="1000" b="0" i="1" u="none" strike="noStrike">
                        <a:effectLst/>
                        <a:latin typeface="Arial Cyr"/>
                      </a:endParaRPr>
                    </a:p>
                  </a:txBody>
                  <a:tcPr marL="3154" marR="3154" marT="3154" marB="0" anchor="b"/>
                </a:tc>
                <a:tc>
                  <a:txBody>
                    <a:bodyPr/>
                    <a:lstStyle/>
                    <a:p>
                      <a:pPr algn="l" fontAlgn="b"/>
                      <a:r>
                        <a:rPr lang="ru-RU" sz="1000" u="none" strike="noStrike" dirty="0">
                          <a:effectLst/>
                        </a:rPr>
                        <a:t> </a:t>
                      </a:r>
                      <a:endParaRPr lang="ru-RU" sz="1000" b="0" i="1" u="none" strike="noStrike" dirty="0">
                        <a:effectLst/>
                        <a:latin typeface="Arial Cyr"/>
                      </a:endParaRPr>
                    </a:p>
                  </a:txBody>
                  <a:tcPr marL="3154" marR="3154" marT="3154" marB="0" anchor="b"/>
                </a:tc>
              </a:tr>
              <a:tr h="161718">
                <a:tc>
                  <a:txBody>
                    <a:bodyPr/>
                    <a:lstStyle/>
                    <a:p>
                      <a:pPr algn="ctr" fontAlgn="ctr"/>
                      <a:r>
                        <a:rPr lang="ru-RU" sz="1000" u="none" strike="noStrike">
                          <a:effectLst/>
                        </a:rPr>
                        <a:t>926 202 29999 10 0000 150</a:t>
                      </a:r>
                      <a:endParaRPr lang="ru-RU" sz="1000" b="0" i="1" u="none" strike="noStrike">
                        <a:effectLst/>
                        <a:latin typeface="Arial Cyr"/>
                      </a:endParaRPr>
                    </a:p>
                  </a:txBody>
                  <a:tcPr marL="3154" marR="3154" marT="3154" marB="0" anchor="ctr"/>
                </a:tc>
                <a:tc>
                  <a:txBody>
                    <a:bodyPr/>
                    <a:lstStyle/>
                    <a:p>
                      <a:pPr algn="l" fontAlgn="ctr"/>
                      <a:r>
                        <a:rPr lang="ru-RU" sz="1000" u="none" strike="noStrike" dirty="0">
                          <a:effectLst/>
                        </a:rPr>
                        <a:t>Прочие субсидии бюджетам </a:t>
                      </a:r>
                      <a:r>
                        <a:rPr lang="ru-RU" sz="1000" u="none" strike="noStrike" dirty="0" smtClean="0">
                          <a:effectLst/>
                        </a:rPr>
                        <a:t>сельских </a:t>
                      </a:r>
                      <a:r>
                        <a:rPr lang="ru-RU" sz="1000" u="none" strike="noStrike" dirty="0">
                          <a:effectLst/>
                        </a:rPr>
                        <a:t>поселений</a:t>
                      </a:r>
                      <a:endParaRPr lang="ru-RU" sz="1000" b="0" i="1" u="none" strike="noStrike" dirty="0">
                        <a:effectLst/>
                        <a:latin typeface="Arial"/>
                      </a:endParaRPr>
                    </a:p>
                  </a:txBody>
                  <a:tcPr marL="3154" marR="3154" marT="3154" marB="0" anchor="ctr"/>
                </a:tc>
                <a:tc>
                  <a:txBody>
                    <a:bodyPr/>
                    <a:lstStyle/>
                    <a:p>
                      <a:pPr algn="r" fontAlgn="b"/>
                      <a:r>
                        <a:rPr lang="ru-RU" sz="1000" u="none" strike="noStrike" dirty="0" smtClean="0">
                          <a:effectLst/>
                        </a:rPr>
                        <a:t>16159549,15</a:t>
                      </a:r>
                      <a:endParaRPr lang="ru-RU" sz="1000" b="0" i="1" u="none" strike="noStrike" dirty="0">
                        <a:effectLst/>
                        <a:latin typeface="Arial Cyr"/>
                      </a:endParaRPr>
                    </a:p>
                  </a:txBody>
                  <a:tcPr marL="3154" marR="3154" marT="3154" marB="0" anchor="b"/>
                </a:tc>
                <a:tc>
                  <a:txBody>
                    <a:bodyPr/>
                    <a:lstStyle/>
                    <a:p>
                      <a:pPr algn="l" fontAlgn="b"/>
                      <a:endParaRPr lang="ru-RU" sz="1000" b="0" i="1" u="none" strike="noStrike" dirty="0">
                        <a:effectLst/>
                        <a:latin typeface="Arial Cyr"/>
                      </a:endParaRPr>
                    </a:p>
                  </a:txBody>
                  <a:tcPr marL="3154" marR="3154" marT="3154" marB="0" anchor="b"/>
                </a:tc>
              </a:tr>
              <a:tr h="449751">
                <a:tc gridSpan="2">
                  <a:txBody>
                    <a:bodyPr/>
                    <a:lstStyle/>
                    <a:p>
                      <a:pPr algn="ctr" fontAlgn="b"/>
                      <a:r>
                        <a:rPr lang="ru-RU" sz="1000" u="none" strike="noStrike">
                          <a:effectLst/>
                        </a:rPr>
                        <a:t>Всего доходов</a:t>
                      </a:r>
                      <a:endParaRPr lang="ru-RU" sz="1000" b="1" i="0" u="none" strike="noStrike">
                        <a:effectLst/>
                        <a:latin typeface="Arial Cyr"/>
                      </a:endParaRPr>
                    </a:p>
                  </a:txBody>
                  <a:tcPr marL="3154" marR="3154" marT="3154" marB="0" anchor="b"/>
                </a:tc>
                <a:tc hMerge="1">
                  <a:txBody>
                    <a:bodyPr/>
                    <a:lstStyle/>
                    <a:p>
                      <a:endParaRPr lang="ru-RU"/>
                    </a:p>
                  </a:txBody>
                  <a:tcPr/>
                </a:tc>
                <a:tc>
                  <a:txBody>
                    <a:bodyPr/>
                    <a:lstStyle/>
                    <a:p>
                      <a:pPr algn="r" fontAlgn="b"/>
                      <a:r>
                        <a:rPr lang="ru-RU" sz="1000" u="none" strike="noStrike" dirty="0" smtClean="0">
                          <a:effectLst/>
                        </a:rPr>
                        <a:t>27000393,79</a:t>
                      </a:r>
                      <a:endParaRPr lang="ru-RU" sz="1000" b="1" i="0" u="none" strike="noStrike" dirty="0">
                        <a:effectLst/>
                        <a:latin typeface="Arial Cyr"/>
                      </a:endParaRPr>
                    </a:p>
                  </a:txBody>
                  <a:tcPr marL="3154" marR="3154" marT="3154" marB="0" anchor="b"/>
                </a:tc>
                <a:tc>
                  <a:txBody>
                    <a:bodyPr/>
                    <a:lstStyle/>
                    <a:p>
                      <a:pPr algn="l" fontAlgn="b"/>
                      <a:endParaRPr lang="ru-RU" sz="1000" b="1" i="0" u="none" strike="noStrike" dirty="0">
                        <a:effectLst/>
                        <a:latin typeface="Arial Cyr"/>
                      </a:endParaRPr>
                    </a:p>
                  </a:txBody>
                  <a:tcPr marL="3154" marR="3154" marT="3154" marB="0" anchor="b"/>
                </a:tc>
              </a:tr>
            </a:tbl>
          </a:graphicData>
        </a:graphic>
      </p:graphicFrame>
    </p:spTree>
    <p:extLst>
      <p:ext uri="{BB962C8B-B14F-4D97-AF65-F5344CB8AC3E}">
        <p14:creationId xmlns:p14="http://schemas.microsoft.com/office/powerpoint/2010/main" val="3862569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955576"/>
          </a:xfrm>
        </p:spPr>
        <p:txBody>
          <a:bodyPr>
            <a:normAutofit fontScale="90000"/>
          </a:bodyPr>
          <a:lstStyle/>
          <a:p>
            <a:pPr algn="ctr" eaLnBrk="1" fontAlgn="auto" hangingPunct="1">
              <a:spcAft>
                <a:spcPts val="0"/>
              </a:spcAft>
              <a:defRPr/>
            </a:pPr>
            <a:r>
              <a:rPr lang="ru-RU" dirty="0" smtClean="0">
                <a:solidFill>
                  <a:schemeClr val="tx1"/>
                </a:solidFill>
              </a:rPr>
              <a:t>Доходы бюджета Васильевского сельского поселения</a:t>
            </a:r>
            <a:endParaRPr lang="ru-RU" dirty="0">
              <a:solidFill>
                <a:schemeClr val="tx1"/>
              </a:solidFill>
            </a:endParaRPr>
          </a:p>
        </p:txBody>
      </p:sp>
      <p:sp>
        <p:nvSpPr>
          <p:cNvPr id="4" name="Подзаголовок 2"/>
          <p:cNvSpPr>
            <a:spLocks noGrp="1"/>
          </p:cNvSpPr>
          <p:nvPr>
            <p:ph idx="1"/>
          </p:nvPr>
        </p:nvSpPr>
        <p:spPr>
          <a:xfrm>
            <a:off x="285750" y="1571625"/>
            <a:ext cx="2266950" cy="660400"/>
          </a:xfrm>
          <a:solidFill>
            <a:schemeClr val="accent2">
              <a:lumMod val="40000"/>
              <a:lumOff val="60000"/>
            </a:schemeClr>
          </a:solidFill>
        </p:spPr>
        <p:style>
          <a:lnRef idx="3">
            <a:schemeClr val="lt1"/>
          </a:lnRef>
          <a:fillRef idx="1">
            <a:schemeClr val="accent5"/>
          </a:fillRef>
          <a:effectRef idx="1">
            <a:schemeClr val="accent5"/>
          </a:effectRef>
          <a:fontRef idx="minor">
            <a:schemeClr val="lt1"/>
          </a:fontRef>
        </p:style>
        <p:txBody>
          <a:bodyPr>
            <a:normAutofit/>
          </a:bodyPr>
          <a:lstStyle/>
          <a:p>
            <a:pPr algn="ctr" eaLnBrk="1" fontAlgn="auto" hangingPunct="1">
              <a:spcAft>
                <a:spcPts val="0"/>
              </a:spcAft>
              <a:buFont typeface="Wingdings 2"/>
              <a:buNone/>
              <a:defRPr/>
            </a:pPr>
            <a:r>
              <a:rPr lang="ru-RU" sz="1800" b="1" dirty="0" smtClean="0">
                <a:solidFill>
                  <a:schemeClr val="tx1"/>
                </a:solidFill>
              </a:rPr>
              <a:t>НАЛОГОВЫЕ   ДОХОДЫ</a:t>
            </a:r>
            <a:endParaRPr lang="ru-RU" sz="1800" dirty="0" smtClean="0">
              <a:solidFill>
                <a:schemeClr val="tx1"/>
              </a:solidFill>
            </a:endParaRPr>
          </a:p>
        </p:txBody>
      </p:sp>
      <p:sp>
        <p:nvSpPr>
          <p:cNvPr id="5" name="TextBox 4"/>
          <p:cNvSpPr txBox="1"/>
          <p:nvPr/>
        </p:nvSpPr>
        <p:spPr>
          <a:xfrm>
            <a:off x="3071813" y="1571625"/>
            <a:ext cx="2571750" cy="6461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ru-RU" b="1" dirty="0"/>
              <a:t>НЕНАЛОГОВЫЕ ДОХОДЫ</a:t>
            </a:r>
            <a:endParaRPr lang="ru-RU" dirty="0"/>
          </a:p>
        </p:txBody>
      </p:sp>
      <p:sp>
        <p:nvSpPr>
          <p:cNvPr id="6" name="TextBox 5"/>
          <p:cNvSpPr txBox="1"/>
          <p:nvPr/>
        </p:nvSpPr>
        <p:spPr>
          <a:xfrm>
            <a:off x="6286500" y="1571625"/>
            <a:ext cx="2286000"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ru-RU" b="1" dirty="0"/>
              <a:t>БЕЗВОЗМЕЗДНЫЕ</a:t>
            </a:r>
          </a:p>
          <a:p>
            <a:pPr fontAlgn="auto">
              <a:spcBef>
                <a:spcPts val="0"/>
              </a:spcBef>
              <a:spcAft>
                <a:spcPts val="0"/>
              </a:spcAft>
              <a:defRPr/>
            </a:pPr>
            <a:r>
              <a:rPr lang="ru-RU" b="1" dirty="0"/>
              <a:t> ПОСТУПЛЕНИЯ</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90003690"/>
              </p:ext>
            </p:extLst>
          </p:nvPr>
        </p:nvGraphicFramePr>
        <p:xfrm>
          <a:off x="179512" y="2428875"/>
          <a:ext cx="2535130" cy="1493520"/>
        </p:xfrm>
        <a:graphic>
          <a:graphicData uri="http://schemas.openxmlformats.org/drawingml/2006/table">
            <a:tbl>
              <a:tblPr/>
              <a:tblGrid>
                <a:gridCol w="2535130"/>
              </a:tblGrid>
              <a:tr h="1000132">
                <a:tc>
                  <a:txBody>
                    <a:bodyPr/>
                    <a:lstStyle/>
                    <a:p>
                      <a:pPr algn="ctr" fontAlgn="b"/>
                      <a:r>
                        <a:rPr lang="ru-RU" sz="1400" b="1" i="0" u="none" strike="noStrike" dirty="0">
                          <a:solidFill>
                            <a:srgbClr val="000000"/>
                          </a:solidFill>
                          <a:latin typeface="Calibri"/>
                        </a:rPr>
                        <a:t>поступления </a:t>
                      </a:r>
                      <a:r>
                        <a:rPr lang="ru-RU" sz="1400" b="1" i="0" u="none" strike="noStrike" dirty="0" smtClean="0">
                          <a:solidFill>
                            <a:srgbClr val="000000"/>
                          </a:solidFill>
                          <a:latin typeface="Calibri"/>
                        </a:rPr>
                        <a:t>доходов в </a:t>
                      </a:r>
                      <a:r>
                        <a:rPr lang="ru-RU" sz="1400" b="1" i="0" u="none" strike="noStrike" dirty="0">
                          <a:solidFill>
                            <a:srgbClr val="000000"/>
                          </a:solidFill>
                          <a:latin typeface="Calibri"/>
                        </a:rPr>
                        <a:t>бюджет </a:t>
                      </a:r>
                      <a:r>
                        <a:rPr lang="ru-RU" sz="1400" b="1" i="0" u="none" strike="noStrike" dirty="0" smtClean="0">
                          <a:solidFill>
                            <a:srgbClr val="000000"/>
                          </a:solidFill>
                          <a:latin typeface="Calibri"/>
                        </a:rPr>
                        <a:t>поселения от </a:t>
                      </a:r>
                      <a:r>
                        <a:rPr lang="ru-RU" sz="1400" b="1" i="0" u="none" strike="noStrike" dirty="0">
                          <a:solidFill>
                            <a:srgbClr val="000000"/>
                          </a:solidFill>
                          <a:latin typeface="Calibri"/>
                        </a:rPr>
                        <a:t>уплаты налогов, установленных Налоговым кодексом </a:t>
                      </a:r>
                      <a:r>
                        <a:rPr lang="ru-RU" sz="1400" b="1" i="0" u="none" strike="noStrike" dirty="0" smtClean="0">
                          <a:solidFill>
                            <a:srgbClr val="000000"/>
                          </a:solidFill>
                          <a:latin typeface="Calibri"/>
                        </a:rPr>
                        <a:t>Российской</a:t>
                      </a:r>
                      <a:r>
                        <a:rPr lang="ru-RU" sz="1400" b="1" i="0" u="none" strike="noStrike" baseline="0" dirty="0" smtClean="0">
                          <a:solidFill>
                            <a:srgbClr val="000000"/>
                          </a:solidFill>
                          <a:latin typeface="Calibri"/>
                        </a:rPr>
                        <a:t> </a:t>
                      </a:r>
                      <a:r>
                        <a:rPr lang="ru-RU" sz="1400" b="1" i="0" u="none" strike="noStrike" dirty="0" smtClean="0">
                          <a:solidFill>
                            <a:srgbClr val="000000"/>
                          </a:solidFill>
                          <a:latin typeface="Calibri"/>
                        </a:rPr>
                        <a:t>Федерации , госпошлины за совершение нотариальных действий                      </a:t>
                      </a:r>
                      <a:endParaRPr lang="ru-RU" sz="1400" b="1" i="0" u="none" strike="noStrike" dirty="0">
                        <a:solidFill>
                          <a:srgbClr val="000000"/>
                        </a:solidFill>
                        <a:latin typeface="Calibri"/>
                      </a:endParaRPr>
                    </a:p>
                  </a:txBody>
                  <a:tcPr marL="0" marR="0" marT="0" marB="0" anchor="b">
                    <a:lnL>
                      <a:noFill/>
                    </a:lnL>
                    <a:lnR>
                      <a:noFill/>
                    </a:lnR>
                    <a:lnT>
                      <a:noFill/>
                    </a:lnT>
                    <a:lnB>
                      <a:noFill/>
                    </a:lnB>
                    <a:solidFill>
                      <a:schemeClr val="accent2">
                        <a:lumMod val="40000"/>
                        <a:lumOff val="6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4155579695"/>
              </p:ext>
            </p:extLst>
          </p:nvPr>
        </p:nvGraphicFramePr>
        <p:xfrm>
          <a:off x="3071813" y="2357438"/>
          <a:ext cx="2595585" cy="1280160"/>
        </p:xfrm>
        <a:graphic>
          <a:graphicData uri="http://schemas.openxmlformats.org/drawingml/2006/table">
            <a:tbl>
              <a:tblPr/>
              <a:tblGrid>
                <a:gridCol w="2595585"/>
              </a:tblGrid>
              <a:tr h="1138247">
                <a:tc>
                  <a:txBody>
                    <a:bodyPr/>
                    <a:lstStyle/>
                    <a:p>
                      <a:pPr algn="ctr" fontAlgn="b"/>
                      <a:r>
                        <a:rPr lang="ru-RU" sz="1400" b="1" i="0" u="none" strike="noStrike" dirty="0">
                          <a:solidFill>
                            <a:srgbClr val="000000"/>
                          </a:solidFill>
                          <a:latin typeface="Calibri"/>
                        </a:rPr>
                        <a:t>поступления </a:t>
                      </a:r>
                      <a:r>
                        <a:rPr lang="ru-RU" sz="1400" b="1" i="0" u="none" strike="noStrike" dirty="0" smtClean="0">
                          <a:solidFill>
                            <a:srgbClr val="000000"/>
                          </a:solidFill>
                          <a:latin typeface="Calibri"/>
                        </a:rPr>
                        <a:t>доходов в бюджет поселения от использования имущества, находящегося в муниципальной собственности, от продажи  материальных и нематериальных активов</a:t>
                      </a:r>
                      <a:endParaRPr lang="ru-RU" sz="1400" b="1" i="0" u="none" strike="noStrike" dirty="0">
                        <a:solidFill>
                          <a:srgbClr val="000000"/>
                        </a:solidFill>
                        <a:latin typeface="Calibri"/>
                      </a:endParaRPr>
                    </a:p>
                  </a:txBody>
                  <a:tcPr marL="0" marR="0" marT="0" marB="0" anchor="b">
                    <a:lnL>
                      <a:noFill/>
                    </a:lnL>
                    <a:lnR>
                      <a:noFill/>
                    </a:lnR>
                    <a:lnT>
                      <a:noFill/>
                    </a:lnT>
                    <a:lnB>
                      <a:noFill/>
                    </a:lnB>
                    <a:solidFill>
                      <a:schemeClr val="accent3">
                        <a:lumMod val="60000"/>
                        <a:lumOff val="4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2485257231"/>
              </p:ext>
            </p:extLst>
          </p:nvPr>
        </p:nvGraphicFramePr>
        <p:xfrm>
          <a:off x="6084168" y="2428875"/>
          <a:ext cx="2736304" cy="1493520"/>
        </p:xfrm>
        <a:graphic>
          <a:graphicData uri="http://schemas.openxmlformats.org/drawingml/2006/table">
            <a:tbl>
              <a:tblPr/>
              <a:tblGrid>
                <a:gridCol w="2736304"/>
              </a:tblGrid>
              <a:tr h="1000132">
                <a:tc>
                  <a:txBody>
                    <a:bodyPr/>
                    <a:lstStyle/>
                    <a:p>
                      <a:pPr algn="ctr" fontAlgn="b"/>
                      <a:r>
                        <a:rPr lang="ru-RU" sz="1400" b="1" i="0" u="none" strike="noStrike" dirty="0" smtClean="0">
                          <a:solidFill>
                            <a:srgbClr val="000000"/>
                          </a:solidFill>
                          <a:latin typeface="Calibri"/>
                        </a:rPr>
                        <a:t>Поступления от других бюджетов бюджетной системы Российской Федерации  </a:t>
                      </a:r>
                      <a:r>
                        <a:rPr lang="ru-RU" sz="1400" b="1" i="0" u="none" strike="noStrike" dirty="0">
                          <a:solidFill>
                            <a:srgbClr val="000000"/>
                          </a:solidFill>
                          <a:latin typeface="Calibri"/>
                        </a:rPr>
                        <a:t>(межбюджетные </a:t>
                      </a:r>
                      <a:r>
                        <a:rPr lang="ru-RU" sz="1400" b="1" i="0" u="none" strike="noStrike" dirty="0" smtClean="0">
                          <a:solidFill>
                            <a:srgbClr val="000000"/>
                          </a:solidFill>
                          <a:latin typeface="Calibri"/>
                        </a:rPr>
                        <a:t>трансферты: дотации , субсидии, субвенции, прочие межбюджетные трансферты) и безвозмездные поступления</a:t>
                      </a:r>
                      <a:endParaRPr lang="ru-RU" sz="1400" b="1" i="0" u="none" strike="noStrike" dirty="0">
                        <a:solidFill>
                          <a:srgbClr val="000000"/>
                        </a:solidFill>
                        <a:latin typeface="Calibri"/>
                      </a:endParaRPr>
                    </a:p>
                  </a:txBody>
                  <a:tcPr marL="0" marR="0" marT="0" marB="0" anchor="b">
                    <a:lnL>
                      <a:noFill/>
                    </a:lnL>
                    <a:lnR>
                      <a:noFill/>
                    </a:lnR>
                    <a:lnT>
                      <a:noFill/>
                    </a:lnT>
                    <a:lnB>
                      <a:noFill/>
                    </a:lnB>
                    <a:solidFill>
                      <a:schemeClr val="accent2">
                        <a:lumMod val="60000"/>
                        <a:lumOff val="40000"/>
                      </a:schemeClr>
                    </a:solidFill>
                  </a:tcPr>
                </a:tc>
              </a:tr>
            </a:tbl>
          </a:graphicData>
        </a:graphic>
      </p:graphicFrame>
      <p:graphicFrame>
        <p:nvGraphicFramePr>
          <p:cNvPr id="3" name="Диаграмма 9"/>
          <p:cNvGraphicFramePr>
            <a:graphicFrameLocks/>
          </p:cNvGraphicFramePr>
          <p:nvPr>
            <p:extLst>
              <p:ext uri="{D42A27DB-BD31-4B8C-83A1-F6EECF244321}">
                <p14:modId xmlns:p14="http://schemas.microsoft.com/office/powerpoint/2010/main" val="1936394567"/>
              </p:ext>
            </p:extLst>
          </p:nvPr>
        </p:nvGraphicFramePr>
        <p:xfrm>
          <a:off x="302320" y="4127872"/>
          <a:ext cx="8571929" cy="260007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858280" cy="1189342"/>
          </a:xfrm>
        </p:spPr>
        <p:txBody>
          <a:bodyPr>
            <a:noAutofit/>
          </a:bodyPr>
          <a:lstStyle/>
          <a:p>
            <a:pPr algn="ctr" eaLnBrk="1" fontAlgn="auto" hangingPunct="1">
              <a:spcAft>
                <a:spcPts val="0"/>
              </a:spcAft>
              <a:defRPr/>
            </a:pPr>
            <a:r>
              <a:rPr lang="ru-RU" sz="2800" dirty="0" smtClean="0">
                <a:solidFill>
                  <a:schemeClr val="accent4">
                    <a:lumMod val="75000"/>
                  </a:schemeClr>
                </a:solidFill>
              </a:rPr>
              <a:t>Налоговые и неналоговые доходы Васильевского сельского поселения в 2023-2025 годы</a:t>
            </a:r>
            <a:endParaRPr lang="ru-RU" sz="2400" dirty="0">
              <a:solidFill>
                <a:schemeClr val="accent4">
                  <a:lumMod val="75000"/>
                </a:schemeClr>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042135957"/>
              </p:ext>
            </p:extLst>
          </p:nvPr>
        </p:nvGraphicFramePr>
        <p:xfrm>
          <a:off x="-33794" y="1340768"/>
          <a:ext cx="9144001" cy="8207095"/>
        </p:xfrm>
        <a:graphic>
          <a:graphicData uri="http://schemas.openxmlformats.org/drawingml/2006/table">
            <a:tbl>
              <a:tblPr firstRow="1" bandRow="1">
                <a:tableStyleId>{5C22544A-7EE6-4342-B048-85BDC9FD1C3A}</a:tableStyleId>
              </a:tblPr>
              <a:tblGrid>
                <a:gridCol w="3712114"/>
                <a:gridCol w="1810629"/>
                <a:gridCol w="1810629"/>
                <a:gridCol w="1810629"/>
              </a:tblGrid>
              <a:tr h="591638">
                <a:tc>
                  <a:txBody>
                    <a:bodyPr/>
                    <a:lstStyle/>
                    <a:p>
                      <a:r>
                        <a:rPr lang="ru-RU" sz="2000" dirty="0" smtClean="0"/>
                        <a:t>Наименование</a:t>
                      </a:r>
                      <a:endParaRPr lang="ru-RU" sz="2000" dirty="0"/>
                    </a:p>
                  </a:txBody>
                  <a:tcPr marL="70652" marR="70652">
                    <a:solidFill>
                      <a:schemeClr val="accent1">
                        <a:lumMod val="75000"/>
                      </a:schemeClr>
                    </a:solidFill>
                  </a:tcPr>
                </a:tc>
                <a:tc>
                  <a:txBody>
                    <a:bodyPr/>
                    <a:lstStyle/>
                    <a:p>
                      <a:pPr algn="ctr"/>
                      <a:r>
                        <a:rPr lang="ru-RU" sz="2000" dirty="0" smtClean="0"/>
                        <a:t>2023</a:t>
                      </a:r>
                      <a:endParaRPr lang="ru-RU" sz="2000" dirty="0"/>
                    </a:p>
                  </a:txBody>
                  <a:tcPr marL="70652" marR="70652">
                    <a:solidFill>
                      <a:schemeClr val="accent1">
                        <a:lumMod val="75000"/>
                      </a:schemeClr>
                    </a:solidFill>
                  </a:tcPr>
                </a:tc>
                <a:tc>
                  <a:txBody>
                    <a:bodyPr/>
                    <a:lstStyle/>
                    <a:p>
                      <a:pPr algn="ctr"/>
                      <a:r>
                        <a:rPr lang="ru-RU" sz="2000" dirty="0" smtClean="0"/>
                        <a:t>2024</a:t>
                      </a:r>
                      <a:endParaRPr lang="ru-RU" sz="2000" dirty="0"/>
                    </a:p>
                  </a:txBody>
                  <a:tcPr marL="70652" marR="70652">
                    <a:solidFill>
                      <a:schemeClr val="accent1">
                        <a:lumMod val="75000"/>
                      </a:schemeClr>
                    </a:solidFill>
                  </a:tcPr>
                </a:tc>
                <a:tc>
                  <a:txBody>
                    <a:bodyPr/>
                    <a:lstStyle/>
                    <a:p>
                      <a:pPr algn="ctr"/>
                      <a:r>
                        <a:rPr lang="ru-RU" sz="2000" dirty="0" smtClean="0"/>
                        <a:t>2025</a:t>
                      </a:r>
                      <a:endParaRPr lang="ru-RU" sz="2000" dirty="0"/>
                    </a:p>
                  </a:txBody>
                  <a:tcPr marL="70652" marR="70652">
                    <a:solidFill>
                      <a:schemeClr val="accent1">
                        <a:lumMod val="75000"/>
                      </a:schemeClr>
                    </a:solidFill>
                  </a:tcPr>
                </a:tc>
              </a:tr>
              <a:tr h="736497">
                <a:tc>
                  <a:txBody>
                    <a:bodyPr/>
                    <a:lstStyle/>
                    <a:p>
                      <a:r>
                        <a:rPr lang="ru-RU" sz="2000" dirty="0" smtClean="0"/>
                        <a:t>Налоговые доходы всего, тыс.руб.</a:t>
                      </a:r>
                      <a:endParaRPr lang="ru-RU" sz="2000" dirty="0"/>
                    </a:p>
                  </a:txBody>
                  <a:tcPr marL="70652" marR="70652">
                    <a:solidFill>
                      <a:schemeClr val="accent1">
                        <a:lumMod val="40000"/>
                        <a:lumOff val="60000"/>
                      </a:schemeClr>
                    </a:solidFill>
                  </a:tcPr>
                </a:tc>
                <a:tc>
                  <a:txBody>
                    <a:bodyPr/>
                    <a:lstStyle/>
                    <a:p>
                      <a:pPr algn="ctr"/>
                      <a:r>
                        <a:rPr lang="ru-RU" sz="2000" dirty="0" smtClean="0"/>
                        <a:t>1709,6</a:t>
                      </a:r>
                      <a:endParaRPr lang="ru-RU" sz="2000" dirty="0"/>
                    </a:p>
                  </a:txBody>
                  <a:tcPr marL="70652" marR="70652">
                    <a:solidFill>
                      <a:schemeClr val="accent1">
                        <a:lumMod val="40000"/>
                        <a:lumOff val="60000"/>
                      </a:schemeClr>
                    </a:solidFill>
                  </a:tcPr>
                </a:tc>
                <a:tc>
                  <a:txBody>
                    <a:bodyPr/>
                    <a:lstStyle/>
                    <a:p>
                      <a:pPr algn="ctr"/>
                      <a:r>
                        <a:rPr lang="ru-RU" sz="2000" dirty="0" smtClean="0"/>
                        <a:t>1724,2</a:t>
                      </a:r>
                      <a:endParaRPr lang="ru-RU" sz="2000" dirty="0"/>
                    </a:p>
                  </a:txBody>
                  <a:tcPr marL="70652" marR="70652">
                    <a:solidFill>
                      <a:schemeClr val="accent1">
                        <a:lumMod val="40000"/>
                        <a:lumOff val="60000"/>
                      </a:schemeClr>
                    </a:solidFill>
                  </a:tcPr>
                </a:tc>
                <a:tc>
                  <a:txBody>
                    <a:bodyPr/>
                    <a:lstStyle/>
                    <a:p>
                      <a:pPr algn="ctr"/>
                      <a:r>
                        <a:rPr lang="ru-RU" sz="2000" dirty="0" smtClean="0"/>
                        <a:t>1757,2</a:t>
                      </a:r>
                      <a:endParaRPr lang="ru-RU" sz="2000" dirty="0"/>
                    </a:p>
                  </a:txBody>
                  <a:tcPr marL="70652" marR="70652">
                    <a:solidFill>
                      <a:schemeClr val="accent1">
                        <a:lumMod val="40000"/>
                        <a:lumOff val="60000"/>
                      </a:schemeClr>
                    </a:solidFill>
                  </a:tcPr>
                </a:tc>
              </a:tr>
              <a:tr h="764465">
                <a:tc>
                  <a:txBody>
                    <a:bodyPr/>
                    <a:lstStyle/>
                    <a:p>
                      <a:r>
                        <a:rPr lang="ru-RU" sz="2000" dirty="0" smtClean="0"/>
                        <a:t>Налог на доходы физических</a:t>
                      </a:r>
                      <a:r>
                        <a:rPr lang="ru-RU" sz="2000" baseline="0" dirty="0" smtClean="0"/>
                        <a:t> лиц, тыс.руб.</a:t>
                      </a:r>
                      <a:endParaRPr lang="ru-RU" sz="2000" dirty="0"/>
                    </a:p>
                  </a:txBody>
                  <a:tcPr marL="70652" marR="70652"/>
                </a:tc>
                <a:tc>
                  <a:txBody>
                    <a:bodyPr/>
                    <a:lstStyle/>
                    <a:p>
                      <a:pPr algn="ctr"/>
                      <a:r>
                        <a:rPr lang="ru-RU" sz="2000" dirty="0" smtClean="0"/>
                        <a:t>516,4</a:t>
                      </a:r>
                      <a:endParaRPr lang="ru-RU" sz="2000" dirty="0"/>
                    </a:p>
                  </a:txBody>
                  <a:tcPr marL="70652" marR="70652"/>
                </a:tc>
                <a:tc>
                  <a:txBody>
                    <a:bodyPr/>
                    <a:lstStyle/>
                    <a:p>
                      <a:pPr algn="ctr"/>
                      <a:r>
                        <a:rPr lang="ru-RU" sz="2000" dirty="0" smtClean="0"/>
                        <a:t>516,4</a:t>
                      </a:r>
                      <a:endParaRPr lang="ru-RU" sz="2000" dirty="0"/>
                    </a:p>
                  </a:txBody>
                  <a:tcPr marL="70652" marR="70652"/>
                </a:tc>
                <a:tc>
                  <a:txBody>
                    <a:bodyPr/>
                    <a:lstStyle/>
                    <a:p>
                      <a:pPr algn="ctr"/>
                      <a:r>
                        <a:rPr lang="ru-RU" sz="2000" dirty="0" smtClean="0"/>
                        <a:t>516,4</a:t>
                      </a:r>
                      <a:endParaRPr lang="ru-RU" sz="2000" dirty="0"/>
                    </a:p>
                  </a:txBody>
                  <a:tcPr marL="70652" marR="70652"/>
                </a:tc>
              </a:tr>
              <a:tr h="1088251">
                <a:tc>
                  <a:txBody>
                    <a:bodyPr/>
                    <a:lstStyle/>
                    <a:p>
                      <a:r>
                        <a:rPr lang="ru-RU" sz="2000" dirty="0" smtClean="0"/>
                        <a:t>Единый сельскохозяйственный налог, тыс.руб.</a:t>
                      </a:r>
                      <a:endParaRPr lang="ru-RU" sz="2000" dirty="0"/>
                    </a:p>
                  </a:txBody>
                  <a:tcPr marL="70652" marR="70652"/>
                </a:tc>
                <a:tc>
                  <a:txBody>
                    <a:bodyPr/>
                    <a:lstStyle/>
                    <a:p>
                      <a:pPr algn="ctr"/>
                      <a:r>
                        <a:rPr lang="ru-RU" sz="2000" dirty="0" smtClean="0"/>
                        <a:t>96,0</a:t>
                      </a:r>
                      <a:endParaRPr lang="ru-RU" sz="2000" dirty="0"/>
                    </a:p>
                  </a:txBody>
                  <a:tcPr marL="70652" marR="70652"/>
                </a:tc>
                <a:tc>
                  <a:txBody>
                    <a:bodyPr/>
                    <a:lstStyle/>
                    <a:p>
                      <a:pPr algn="ctr"/>
                      <a:r>
                        <a:rPr lang="ru-RU" sz="2000" dirty="0" smtClean="0"/>
                        <a:t>96,0</a:t>
                      </a:r>
                      <a:endParaRPr lang="ru-RU" sz="2000" dirty="0"/>
                    </a:p>
                  </a:txBody>
                  <a:tcPr marL="70652" marR="70652"/>
                </a:tc>
                <a:tc>
                  <a:txBody>
                    <a:bodyPr/>
                    <a:lstStyle/>
                    <a:p>
                      <a:pPr algn="ctr"/>
                      <a:r>
                        <a:rPr lang="ru-RU" sz="2000" dirty="0" smtClean="0"/>
                        <a:t>96,0</a:t>
                      </a:r>
                      <a:endParaRPr lang="ru-RU" sz="2000" dirty="0"/>
                    </a:p>
                  </a:txBody>
                  <a:tcPr marL="70652" marR="70652"/>
                </a:tc>
              </a:tr>
              <a:tr h="793976">
                <a:tc>
                  <a:txBody>
                    <a:bodyPr/>
                    <a:lstStyle/>
                    <a:p>
                      <a:r>
                        <a:rPr lang="ru-RU" sz="2000" dirty="0" smtClean="0"/>
                        <a:t>Налог на имущество физических лиц, тыс.руб.</a:t>
                      </a:r>
                      <a:endParaRPr lang="ru-RU" sz="2000" dirty="0"/>
                    </a:p>
                  </a:txBody>
                  <a:tcPr marL="70652" marR="70652"/>
                </a:tc>
                <a:tc>
                  <a:txBody>
                    <a:bodyPr/>
                    <a:lstStyle/>
                    <a:p>
                      <a:pPr algn="ctr"/>
                      <a:r>
                        <a:rPr lang="ru-RU" sz="2000" dirty="0" smtClean="0"/>
                        <a:t>92,8</a:t>
                      </a:r>
                      <a:endParaRPr lang="ru-RU" sz="2000" dirty="0"/>
                    </a:p>
                  </a:txBody>
                  <a:tcPr marL="70652" marR="70652"/>
                </a:tc>
                <a:tc>
                  <a:txBody>
                    <a:bodyPr/>
                    <a:lstStyle/>
                    <a:p>
                      <a:pPr algn="ctr"/>
                      <a:r>
                        <a:rPr lang="ru-RU" sz="2000" dirty="0" smtClean="0"/>
                        <a:t>92,8</a:t>
                      </a:r>
                      <a:endParaRPr lang="ru-RU" sz="2000" dirty="0"/>
                    </a:p>
                  </a:txBody>
                  <a:tcPr marL="70652" marR="70652"/>
                </a:tc>
                <a:tc>
                  <a:txBody>
                    <a:bodyPr/>
                    <a:lstStyle/>
                    <a:p>
                      <a:pPr algn="ctr"/>
                      <a:r>
                        <a:rPr lang="ru-RU" sz="2000" dirty="0" smtClean="0"/>
                        <a:t>92,8</a:t>
                      </a:r>
                      <a:endParaRPr lang="ru-RU" sz="2000" dirty="0"/>
                    </a:p>
                  </a:txBody>
                  <a:tcPr marL="70652" marR="70652"/>
                </a:tc>
              </a:tr>
              <a:tr h="611199">
                <a:tc>
                  <a:txBody>
                    <a:bodyPr/>
                    <a:lstStyle/>
                    <a:p>
                      <a:r>
                        <a:rPr lang="ru-RU" sz="2000" dirty="0" smtClean="0"/>
                        <a:t>Земельный налог, тыс.руб.</a:t>
                      </a:r>
                      <a:endParaRPr lang="ru-RU" sz="2000" dirty="0"/>
                    </a:p>
                  </a:txBody>
                  <a:tcPr marL="70652" marR="70652"/>
                </a:tc>
                <a:tc>
                  <a:txBody>
                    <a:bodyPr/>
                    <a:lstStyle/>
                    <a:p>
                      <a:pPr algn="ctr"/>
                      <a:r>
                        <a:rPr lang="ru-RU" sz="2000" dirty="0" smtClean="0"/>
                        <a:t>1004,4</a:t>
                      </a:r>
                      <a:endParaRPr lang="ru-RU" sz="2000" dirty="0"/>
                    </a:p>
                  </a:txBody>
                  <a:tcPr marL="70652" marR="70652"/>
                </a:tc>
                <a:tc>
                  <a:txBody>
                    <a:bodyPr/>
                    <a:lstStyle/>
                    <a:p>
                      <a:pPr algn="ctr"/>
                      <a:r>
                        <a:rPr lang="ru-RU" sz="2000" dirty="0" smtClean="0"/>
                        <a:t>1019,0</a:t>
                      </a:r>
                      <a:endParaRPr lang="ru-RU" sz="2000" dirty="0"/>
                    </a:p>
                  </a:txBody>
                  <a:tcPr marL="70652" marR="70652"/>
                </a:tc>
                <a:tc>
                  <a:txBody>
                    <a:bodyPr/>
                    <a:lstStyle/>
                    <a:p>
                      <a:pPr algn="ctr"/>
                      <a:r>
                        <a:rPr lang="ru-RU" sz="2000" dirty="0" smtClean="0"/>
                        <a:t>1019</a:t>
                      </a:r>
                      <a:endParaRPr lang="ru-RU" sz="2000" dirty="0"/>
                    </a:p>
                  </a:txBody>
                  <a:tcPr marL="70652" marR="70652"/>
                </a:tc>
              </a:tr>
              <a:tr h="719991">
                <a:tc>
                  <a:txBody>
                    <a:bodyPr/>
                    <a:lstStyle/>
                    <a:p>
                      <a:r>
                        <a:rPr lang="ru-RU" sz="2000" b="1" dirty="0" smtClean="0">
                          <a:solidFill>
                            <a:schemeClr val="bg1"/>
                          </a:solidFill>
                        </a:rPr>
                        <a:t>Неналоговые доходы всего, тыс.руб.</a:t>
                      </a:r>
                      <a:endParaRPr lang="ru-RU" sz="2000" b="1" dirty="0">
                        <a:solidFill>
                          <a:schemeClr val="bg1"/>
                        </a:solidFill>
                      </a:endParaRPr>
                    </a:p>
                  </a:txBody>
                  <a:tcPr marL="70652" marR="70652">
                    <a:solidFill>
                      <a:schemeClr val="accent1">
                        <a:lumMod val="40000"/>
                        <a:lumOff val="60000"/>
                      </a:schemeClr>
                    </a:solidFill>
                  </a:tcPr>
                </a:tc>
                <a:tc>
                  <a:txBody>
                    <a:bodyPr/>
                    <a:lstStyle/>
                    <a:p>
                      <a:pPr algn="ctr"/>
                      <a:r>
                        <a:rPr lang="ru-RU" sz="2000" b="1" dirty="0" smtClean="0">
                          <a:solidFill>
                            <a:schemeClr val="bg1"/>
                          </a:solidFill>
                        </a:rPr>
                        <a:t>218,7</a:t>
                      </a:r>
                      <a:endParaRPr lang="ru-RU" sz="2000" b="1" dirty="0">
                        <a:solidFill>
                          <a:schemeClr val="bg1"/>
                        </a:solidFill>
                      </a:endParaRPr>
                    </a:p>
                  </a:txBody>
                  <a:tcPr marL="70652" marR="70652">
                    <a:solidFill>
                      <a:schemeClr val="accent1">
                        <a:lumMod val="40000"/>
                        <a:lumOff val="60000"/>
                      </a:schemeClr>
                    </a:solidFill>
                  </a:tcPr>
                </a:tc>
                <a:tc>
                  <a:txBody>
                    <a:bodyPr/>
                    <a:lstStyle/>
                    <a:p>
                      <a:pPr algn="ctr"/>
                      <a:r>
                        <a:rPr lang="ru-RU" sz="2000" b="1" dirty="0" smtClean="0">
                          <a:solidFill>
                            <a:schemeClr val="bg1"/>
                          </a:solidFill>
                        </a:rPr>
                        <a:t>275,3</a:t>
                      </a:r>
                      <a:endParaRPr lang="ru-RU" sz="2000" b="1" dirty="0">
                        <a:solidFill>
                          <a:schemeClr val="bg1"/>
                        </a:solidFill>
                      </a:endParaRPr>
                    </a:p>
                  </a:txBody>
                  <a:tcPr marL="70652" marR="70652">
                    <a:solidFill>
                      <a:schemeClr val="accent1">
                        <a:lumMod val="40000"/>
                        <a:lumOff val="60000"/>
                      </a:schemeClr>
                    </a:solidFill>
                  </a:tcPr>
                </a:tc>
                <a:tc>
                  <a:txBody>
                    <a:bodyPr/>
                    <a:lstStyle/>
                    <a:p>
                      <a:pPr algn="ctr"/>
                      <a:r>
                        <a:rPr lang="ru-RU" sz="2000" b="1" dirty="0" smtClean="0">
                          <a:solidFill>
                            <a:schemeClr val="bg1"/>
                          </a:solidFill>
                        </a:rPr>
                        <a:t>408,9</a:t>
                      </a:r>
                      <a:endParaRPr lang="ru-RU" sz="2000" b="1" dirty="0">
                        <a:solidFill>
                          <a:schemeClr val="bg1"/>
                        </a:solidFill>
                      </a:endParaRPr>
                    </a:p>
                  </a:txBody>
                  <a:tcPr marL="70652" marR="70652">
                    <a:solidFill>
                      <a:schemeClr val="accent1">
                        <a:lumMod val="40000"/>
                        <a:lumOff val="60000"/>
                      </a:schemeClr>
                    </a:solidFill>
                  </a:tcPr>
                </a:tc>
              </a:tr>
              <a:tr h="830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Государственная пошлина, тыс. руб.</a:t>
                      </a:r>
                      <a:endParaRPr lang="ru-RU" sz="2000" dirty="0"/>
                    </a:p>
                  </a:txBody>
                  <a:tcPr marL="70652" marR="70652"/>
                </a:tc>
                <a:tc>
                  <a:txBody>
                    <a:bodyPr/>
                    <a:lstStyle/>
                    <a:p>
                      <a:pPr algn="ctr"/>
                      <a:r>
                        <a:rPr lang="ru-RU" sz="2000" dirty="0" smtClean="0"/>
                        <a:t>5,0</a:t>
                      </a:r>
                      <a:endParaRPr lang="ru-RU" sz="2000" dirty="0"/>
                    </a:p>
                  </a:txBody>
                  <a:tcPr marL="70652" marR="70652"/>
                </a:tc>
                <a:tc>
                  <a:txBody>
                    <a:bodyPr/>
                    <a:lstStyle/>
                    <a:p>
                      <a:pPr algn="ctr"/>
                      <a:r>
                        <a:rPr lang="ru-RU" sz="2000" dirty="0" smtClean="0"/>
                        <a:t>5,0</a:t>
                      </a:r>
                      <a:endParaRPr lang="ru-RU" sz="2000" dirty="0"/>
                    </a:p>
                  </a:txBody>
                  <a:tcPr marL="70652" marR="70652"/>
                </a:tc>
                <a:tc>
                  <a:txBody>
                    <a:bodyPr/>
                    <a:lstStyle/>
                    <a:p>
                      <a:pPr algn="ctr"/>
                      <a:r>
                        <a:rPr lang="ru-RU" sz="2000" dirty="0" smtClean="0"/>
                        <a:t>5,0</a:t>
                      </a:r>
                      <a:endParaRPr lang="ru-RU" sz="2000" dirty="0"/>
                    </a:p>
                  </a:txBody>
                  <a:tcPr marL="70652" marR="70652"/>
                </a:tc>
              </a:tr>
              <a:tr h="1035364">
                <a:tc>
                  <a:txBody>
                    <a:bodyPr/>
                    <a:lstStyle/>
                    <a:p>
                      <a:r>
                        <a:rPr lang="ru-RU" sz="2000" dirty="0" smtClean="0"/>
                        <a:t>Доходы от компенсации затрат бюджетов сельских поселений</a:t>
                      </a:r>
                      <a:endParaRPr lang="ru-RU" sz="2000" dirty="0"/>
                    </a:p>
                  </a:txBody>
                  <a:tcPr marL="70652" marR="70652"/>
                </a:tc>
                <a:tc>
                  <a:txBody>
                    <a:bodyPr/>
                    <a:lstStyle/>
                    <a:p>
                      <a:pPr algn="ctr"/>
                      <a:r>
                        <a:rPr lang="ru-RU" sz="2000" dirty="0" smtClean="0"/>
                        <a:t>77</a:t>
                      </a:r>
                      <a:endParaRPr lang="ru-RU" sz="2000" dirty="0"/>
                    </a:p>
                  </a:txBody>
                  <a:tcPr marL="70652" marR="70652"/>
                </a:tc>
                <a:tc>
                  <a:txBody>
                    <a:bodyPr/>
                    <a:lstStyle/>
                    <a:p>
                      <a:pPr algn="ctr"/>
                      <a:r>
                        <a:rPr lang="ru-RU" sz="2000" dirty="0" smtClean="0"/>
                        <a:t>75,0</a:t>
                      </a:r>
                      <a:endParaRPr lang="ru-RU" sz="2000" dirty="0"/>
                    </a:p>
                  </a:txBody>
                  <a:tcPr marL="70652" marR="70652"/>
                </a:tc>
                <a:tc>
                  <a:txBody>
                    <a:bodyPr/>
                    <a:lstStyle/>
                    <a:p>
                      <a:pPr algn="ctr"/>
                      <a:r>
                        <a:rPr lang="ru-RU" sz="2000" dirty="0" smtClean="0"/>
                        <a:t>150,0</a:t>
                      </a:r>
                      <a:endParaRPr lang="ru-RU" sz="2000" dirty="0"/>
                    </a:p>
                  </a:txBody>
                  <a:tcPr marL="70652" marR="70652"/>
                </a:tc>
              </a:tr>
              <a:tr h="1035364">
                <a:tc>
                  <a:txBody>
                    <a:bodyPr/>
                    <a:lstStyle/>
                    <a:p>
                      <a:r>
                        <a:rPr lang="ru-RU" sz="2000" dirty="0" smtClean="0"/>
                        <a:t>Доходы от использования имущества</a:t>
                      </a:r>
                      <a:endParaRPr lang="ru-RU" sz="2000" dirty="0"/>
                    </a:p>
                  </a:txBody>
                  <a:tcPr marL="70652" marR="70652"/>
                </a:tc>
                <a:tc>
                  <a:txBody>
                    <a:bodyPr/>
                    <a:lstStyle/>
                    <a:p>
                      <a:pPr algn="ctr"/>
                      <a:r>
                        <a:rPr lang="ru-RU" sz="2000" dirty="0" smtClean="0"/>
                        <a:t>136,7</a:t>
                      </a:r>
                      <a:endParaRPr lang="ru-RU" sz="2000" dirty="0"/>
                    </a:p>
                  </a:txBody>
                  <a:tcPr marL="70652" marR="70652"/>
                </a:tc>
                <a:tc>
                  <a:txBody>
                    <a:bodyPr/>
                    <a:lstStyle/>
                    <a:p>
                      <a:pPr algn="ctr"/>
                      <a:r>
                        <a:rPr lang="ru-RU" sz="2000" dirty="0" smtClean="0"/>
                        <a:t>195,3</a:t>
                      </a:r>
                      <a:endParaRPr lang="ru-RU" sz="2000" dirty="0"/>
                    </a:p>
                  </a:txBody>
                  <a:tcPr marL="70652" marR="70652"/>
                </a:tc>
                <a:tc>
                  <a:txBody>
                    <a:bodyPr/>
                    <a:lstStyle/>
                    <a:p>
                      <a:pPr algn="ctr"/>
                      <a:r>
                        <a:rPr lang="ru-RU" sz="2000" dirty="0" smtClean="0"/>
                        <a:t>253,9</a:t>
                      </a:r>
                      <a:endParaRPr lang="ru-RU" sz="2000" dirty="0"/>
                    </a:p>
                  </a:txBody>
                  <a:tcPr marL="70652" marR="70652"/>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7055380" cy="1400530"/>
          </a:xfrm>
        </p:spPr>
        <p:txBody>
          <a:bodyPr>
            <a:noAutofit/>
          </a:bodyPr>
          <a:lstStyle/>
          <a:p>
            <a:pPr algn="ctr" eaLnBrk="1" fontAlgn="auto" hangingPunct="1">
              <a:spcAft>
                <a:spcPts val="0"/>
              </a:spcAft>
              <a:defRPr/>
            </a:pPr>
            <a:r>
              <a:rPr lang="ru-RU" sz="2600" dirty="0" smtClean="0">
                <a:solidFill>
                  <a:srgbClr val="FFFF00"/>
                </a:solidFill>
              </a:rPr>
              <a:t>Структура налоговых и неналоговых доходов бюджета Васильевского сельского поселения на 2023 год</a:t>
            </a:r>
            <a:endParaRPr lang="ru-RU" sz="2600" dirty="0">
              <a:solidFill>
                <a:srgbClr val="FFFF00"/>
              </a:solidFill>
            </a:endParaRPr>
          </a:p>
        </p:txBody>
      </p:sp>
      <p:graphicFrame>
        <p:nvGraphicFramePr>
          <p:cNvPr id="3" name="Содержимое 3"/>
          <p:cNvGraphicFramePr>
            <a:graphicFrameLocks noGrp="1"/>
          </p:cNvGraphicFramePr>
          <p:nvPr>
            <p:ph idx="1"/>
            <p:extLst>
              <p:ext uri="{D42A27DB-BD31-4B8C-83A1-F6EECF244321}">
                <p14:modId xmlns:p14="http://schemas.microsoft.com/office/powerpoint/2010/main" val="3635945093"/>
              </p:ext>
            </p:extLst>
          </p:nvPr>
        </p:nvGraphicFramePr>
        <p:xfrm>
          <a:off x="306388" y="1484784"/>
          <a:ext cx="8837612" cy="50561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710" y="116632"/>
            <a:ext cx="7055380" cy="1736616"/>
          </a:xfrm>
        </p:spPr>
        <p:txBody>
          <a:bodyPr>
            <a:noAutofit/>
          </a:bodyPr>
          <a:lstStyle/>
          <a:p>
            <a:pPr algn="ctr" eaLnBrk="1" fontAlgn="auto" hangingPunct="1">
              <a:spcAft>
                <a:spcPts val="0"/>
              </a:spcAft>
              <a:defRPr/>
            </a:pPr>
            <a:r>
              <a:rPr lang="ru-RU" sz="2000" dirty="0" smtClean="0">
                <a:solidFill>
                  <a:schemeClr val="tx1"/>
                </a:solidFill>
              </a:rPr>
              <a:t>Межбюджетные трансферты (безвозмездные поступления) – это средства одного бюджета бюджетной системы РФ, перечисляемые другому бюджету бюджетной системы РФ</a:t>
            </a:r>
            <a:endParaRPr lang="ru-RU" sz="2000" dirty="0">
              <a:solidFill>
                <a:schemeClr val="tx1"/>
              </a:solidFill>
            </a:endParaRPr>
          </a:p>
        </p:txBody>
      </p:sp>
      <p:sp>
        <p:nvSpPr>
          <p:cNvPr id="4" name="Подзаголовок 2"/>
          <p:cNvSpPr>
            <a:spLocks noGrp="1"/>
          </p:cNvSpPr>
          <p:nvPr>
            <p:ph idx="1"/>
          </p:nvPr>
        </p:nvSpPr>
        <p:spPr>
          <a:xfrm>
            <a:off x="304800" y="1554163"/>
            <a:ext cx="8553450" cy="446087"/>
          </a:xfrm>
        </p:spPr>
        <p:style>
          <a:lnRef idx="1">
            <a:schemeClr val="accent4"/>
          </a:lnRef>
          <a:fillRef idx="2">
            <a:schemeClr val="accent4"/>
          </a:fillRef>
          <a:effectRef idx="1">
            <a:schemeClr val="accent4"/>
          </a:effectRef>
          <a:fontRef idx="minor">
            <a:schemeClr val="dk1"/>
          </a:fontRef>
        </p:style>
        <p:txBody>
          <a:bodyPr>
            <a:noAutofit/>
          </a:bodyPr>
          <a:lstStyle/>
          <a:p>
            <a:pPr algn="ctr" eaLnBrk="1" fontAlgn="auto" hangingPunct="1">
              <a:lnSpc>
                <a:spcPct val="90000"/>
              </a:lnSpc>
              <a:spcAft>
                <a:spcPts val="0"/>
              </a:spcAft>
              <a:buFont typeface="Wingdings 2"/>
              <a:buNone/>
              <a:defRPr/>
            </a:pPr>
            <a:r>
              <a:rPr lang="ru-RU" sz="2600" b="1" dirty="0" smtClean="0">
                <a:solidFill>
                  <a:schemeClr val="tx1"/>
                </a:solidFill>
              </a:rPr>
              <a:t>Формы межбюджетных трансфертов</a:t>
            </a:r>
          </a:p>
        </p:txBody>
      </p:sp>
      <p:sp>
        <p:nvSpPr>
          <p:cNvPr id="5" name="TextBox 4"/>
          <p:cNvSpPr txBox="1"/>
          <p:nvPr/>
        </p:nvSpPr>
        <p:spPr>
          <a:xfrm>
            <a:off x="251520" y="2071688"/>
            <a:ext cx="1728192"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b="1" dirty="0">
                <a:latin typeface="Times New Roman" pitchFamily="18" charset="0"/>
                <a:cs typeface="Times New Roman" pitchFamily="18" charset="0"/>
              </a:rPr>
              <a:t>Субсидии – </a:t>
            </a:r>
            <a:r>
              <a:rPr lang="ru-RU" sz="1400" dirty="0">
                <a:latin typeface="Times New Roman" pitchFamily="18" charset="0"/>
                <a:cs typeface="Times New Roman" pitchFamily="18" charset="0"/>
              </a:rPr>
              <a:t>предоставляются на условиях долевого софинансирования</a:t>
            </a:r>
          </a:p>
          <a:p>
            <a:r>
              <a:rPr lang="ru-RU" sz="1400" dirty="0">
                <a:latin typeface="Times New Roman" pitchFamily="18" charset="0"/>
                <a:cs typeface="Times New Roman" pitchFamily="18" charset="0"/>
              </a:rPr>
              <a:t>расходов других бюджетов</a:t>
            </a:r>
            <a:endParaRPr lang="ru-RU" sz="1400" b="1" dirty="0">
              <a:latin typeface="Times New Roman" pitchFamily="18" charset="0"/>
              <a:cs typeface="Times New Roman" pitchFamily="18" charset="0"/>
            </a:endParaRPr>
          </a:p>
        </p:txBody>
      </p:sp>
      <p:sp>
        <p:nvSpPr>
          <p:cNvPr id="6" name="TextBox 5"/>
          <p:cNvSpPr txBox="1"/>
          <p:nvPr/>
        </p:nvSpPr>
        <p:spPr>
          <a:xfrm>
            <a:off x="2195737" y="2071688"/>
            <a:ext cx="2376263" cy="138499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400" b="1" dirty="0">
                <a:latin typeface="Times New Roman" pitchFamily="18" charset="0"/>
                <a:cs typeface="Times New Roman" pitchFamily="18" charset="0"/>
              </a:rPr>
              <a:t>Субвенции – </a:t>
            </a:r>
            <a:r>
              <a:rPr lang="ru-RU" sz="1400" dirty="0">
                <a:latin typeface="Times New Roman" pitchFamily="18" charset="0"/>
                <a:cs typeface="Times New Roman" pitchFamily="18" charset="0"/>
              </a:rPr>
              <a:t>предоставляются на финансирование </a:t>
            </a:r>
            <a:r>
              <a:rPr lang="ru-RU" sz="1400" dirty="0" smtClean="0">
                <a:latin typeface="Times New Roman" pitchFamily="18" charset="0"/>
                <a:cs typeface="Times New Roman" pitchFamily="18" charset="0"/>
              </a:rPr>
              <a:t>«переданных»</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другим публично-правовым образованиям полномочий</a:t>
            </a:r>
            <a:endParaRPr lang="ru-RU" sz="1400" b="1" dirty="0">
              <a:latin typeface="Times New Roman" pitchFamily="18" charset="0"/>
              <a:cs typeface="Times New Roman" pitchFamily="18" charset="0"/>
            </a:endParaRPr>
          </a:p>
        </p:txBody>
      </p:sp>
      <p:sp>
        <p:nvSpPr>
          <p:cNvPr id="7" name="TextBox 6"/>
          <p:cNvSpPr txBox="1"/>
          <p:nvPr/>
        </p:nvSpPr>
        <p:spPr>
          <a:xfrm>
            <a:off x="4788024" y="2071689"/>
            <a:ext cx="1944216"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defRPr/>
            </a:pPr>
            <a:r>
              <a:rPr lang="ru-RU" sz="1400" b="1" dirty="0">
                <a:latin typeface="Times New Roman" pitchFamily="18" charset="0"/>
                <a:cs typeface="Times New Roman" pitchFamily="18" charset="0"/>
              </a:rPr>
              <a:t>Дотации – </a:t>
            </a:r>
            <a:r>
              <a:rPr lang="ru-RU" sz="1400" dirty="0">
                <a:latin typeface="Times New Roman" pitchFamily="18" charset="0"/>
                <a:cs typeface="Times New Roman" pitchFamily="18" charset="0"/>
              </a:rPr>
              <a:t>безвозмездная финансовая помощь государства</a:t>
            </a:r>
            <a:endParaRPr lang="ru-RU" sz="1400" b="1" dirty="0">
              <a:latin typeface="Times New Roman" pitchFamily="18" charset="0"/>
              <a:cs typeface="Times New Roman"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634190081"/>
              </p:ext>
            </p:extLst>
          </p:nvPr>
        </p:nvGraphicFramePr>
        <p:xfrm>
          <a:off x="251520" y="3861048"/>
          <a:ext cx="8786874" cy="2828316"/>
        </p:xfrm>
        <a:graphic>
          <a:graphicData uri="http://schemas.openxmlformats.org/drawingml/2006/table">
            <a:tbl>
              <a:tblPr firstRow="1" bandRow="1">
                <a:tableStyleId>{5C22544A-7EE6-4342-B048-85BDC9FD1C3A}</a:tableStyleId>
              </a:tblPr>
              <a:tblGrid>
                <a:gridCol w="5054397"/>
                <a:gridCol w="3732477"/>
              </a:tblGrid>
              <a:tr h="768676">
                <a:tc gridSpan="2">
                  <a:txBody>
                    <a:bodyPr/>
                    <a:lstStyle/>
                    <a:p>
                      <a:pPr algn="ctr"/>
                      <a:r>
                        <a:rPr lang="ru-RU" sz="1800" dirty="0" smtClean="0">
                          <a:solidFill>
                            <a:schemeClr val="tx1"/>
                          </a:solidFill>
                        </a:rPr>
                        <a:t>Безвозмездные</a:t>
                      </a:r>
                      <a:r>
                        <a:rPr lang="ru-RU" sz="1800" baseline="0" dirty="0" smtClean="0">
                          <a:solidFill>
                            <a:schemeClr val="tx1"/>
                          </a:solidFill>
                        </a:rPr>
                        <a:t> поступления  в бюджет Васильевского сельского поселения </a:t>
                      </a:r>
                    </a:p>
                    <a:p>
                      <a:pPr algn="ctr"/>
                      <a:r>
                        <a:rPr lang="ru-RU" sz="1800" baseline="0" dirty="0" smtClean="0">
                          <a:solidFill>
                            <a:schemeClr val="tx1"/>
                          </a:solidFill>
                        </a:rPr>
                        <a:t>в 2023 г.,                                                                                            25072,1  </a:t>
                      </a:r>
                      <a:r>
                        <a:rPr lang="ru-RU" sz="1700" baseline="0" dirty="0" smtClean="0">
                          <a:solidFill>
                            <a:schemeClr val="tx1"/>
                          </a:solidFill>
                        </a:rPr>
                        <a:t>тыс. руб.</a:t>
                      </a:r>
                      <a:endParaRPr lang="ru-RU" sz="1700" dirty="0">
                        <a:solidFill>
                          <a:schemeClr val="tx1"/>
                        </a:solidFill>
                      </a:endParaRPr>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r="100000" b="100000"/>
                      </a:path>
                      <a:tileRect l="-100000" t="-100000"/>
                    </a:gradFill>
                  </a:tcPr>
                </a:tc>
                <a:tc hMerge="1">
                  <a:txBody>
                    <a:bodyPr/>
                    <a:lstStyle/>
                    <a:p>
                      <a:endParaRPr lang="ru-RU" dirty="0"/>
                    </a:p>
                  </a:txBody>
                  <a:tcPr/>
                </a:tc>
              </a:tr>
              <a:tr h="439852">
                <a:tc>
                  <a:txBody>
                    <a:bodyPr/>
                    <a:lstStyle/>
                    <a:p>
                      <a:pPr algn="l"/>
                      <a:r>
                        <a:rPr lang="ru-RU" sz="1700" b="1" dirty="0" smtClean="0"/>
                        <a:t>Субсидии</a:t>
                      </a:r>
                      <a:endParaRPr lang="ru-RU" sz="1700" b="1" dirty="0"/>
                    </a:p>
                  </a:txBody>
                  <a:tcPr/>
                </a:tc>
                <a:tc>
                  <a:txBody>
                    <a:bodyPr/>
                    <a:lstStyle/>
                    <a:p>
                      <a:pPr algn="r"/>
                      <a:r>
                        <a:rPr lang="ru-RU" sz="1700" b="1" dirty="0" smtClean="0"/>
                        <a:t>16159,6</a:t>
                      </a:r>
                      <a:endParaRPr lang="ru-RU" sz="1700" b="1" dirty="0"/>
                    </a:p>
                  </a:txBody>
                  <a:tcPr/>
                </a:tc>
              </a:tr>
              <a:tr h="439852">
                <a:tc>
                  <a:txBody>
                    <a:bodyPr/>
                    <a:lstStyle/>
                    <a:p>
                      <a:pPr algn="l"/>
                      <a:r>
                        <a:rPr lang="ru-RU" sz="1700" b="1" dirty="0" smtClean="0"/>
                        <a:t>Субвенции</a:t>
                      </a:r>
                      <a:endParaRPr lang="ru-RU" sz="1700" b="1" dirty="0"/>
                    </a:p>
                  </a:txBody>
                  <a:tcPr/>
                </a:tc>
                <a:tc>
                  <a:txBody>
                    <a:bodyPr/>
                    <a:lstStyle/>
                    <a:p>
                      <a:pPr algn="r"/>
                      <a:r>
                        <a:rPr lang="ru-RU" sz="1700" b="1" dirty="0" smtClean="0"/>
                        <a:t>115,4</a:t>
                      </a:r>
                      <a:endParaRPr lang="ru-RU" sz="1700" b="1" dirty="0"/>
                    </a:p>
                  </a:txBody>
                  <a:tcPr/>
                </a:tc>
              </a:tr>
              <a:tr h="439852">
                <a:tc>
                  <a:txBody>
                    <a:bodyPr/>
                    <a:lstStyle/>
                    <a:p>
                      <a:pPr algn="l"/>
                      <a:r>
                        <a:rPr lang="ru-RU" sz="1700" b="1" dirty="0" smtClean="0"/>
                        <a:t>Дотации</a:t>
                      </a:r>
                      <a:endParaRPr lang="ru-RU" sz="1700" b="1" dirty="0"/>
                    </a:p>
                  </a:txBody>
                  <a:tcPr/>
                </a:tc>
                <a:tc>
                  <a:txBody>
                    <a:bodyPr/>
                    <a:lstStyle/>
                    <a:p>
                      <a:pPr algn="r"/>
                      <a:r>
                        <a:rPr lang="ru-RU" sz="1700" b="1" dirty="0" smtClean="0"/>
                        <a:t>8524,1</a:t>
                      </a:r>
                      <a:endParaRPr lang="ru-RU" sz="1700" b="1" dirty="0"/>
                    </a:p>
                  </a:txBody>
                  <a:tcPr/>
                </a:tc>
              </a:tr>
              <a:tr h="439852">
                <a:tc>
                  <a:txBody>
                    <a:bodyPr/>
                    <a:lstStyle/>
                    <a:p>
                      <a:pPr algn="l"/>
                      <a:r>
                        <a:rPr lang="ru-RU" sz="1700" b="1" dirty="0" smtClean="0"/>
                        <a:t>Прочие межбюджетные трансферты и</a:t>
                      </a:r>
                      <a:r>
                        <a:rPr lang="ru-RU" sz="1700" b="1" baseline="0" dirty="0" smtClean="0"/>
                        <a:t> безвозмездные поступления</a:t>
                      </a:r>
                      <a:endParaRPr lang="ru-RU" sz="1700" b="1" dirty="0"/>
                    </a:p>
                  </a:txBody>
                  <a:tcPr/>
                </a:tc>
                <a:tc>
                  <a:txBody>
                    <a:bodyPr/>
                    <a:lstStyle/>
                    <a:p>
                      <a:pPr algn="r"/>
                      <a:r>
                        <a:rPr lang="ru-RU" sz="1700" b="1" dirty="0" smtClean="0"/>
                        <a:t>273,0</a:t>
                      </a:r>
                      <a:endParaRPr lang="ru-RU" sz="1700" b="1" dirty="0"/>
                    </a:p>
                  </a:txBody>
                  <a:tcPr/>
                </a:tc>
              </a:tr>
            </a:tbl>
          </a:graphicData>
        </a:graphic>
      </p:graphicFrame>
      <p:sp>
        <p:nvSpPr>
          <p:cNvPr id="3" name="Блок-схема: процесс 2"/>
          <p:cNvSpPr/>
          <p:nvPr/>
        </p:nvSpPr>
        <p:spPr>
          <a:xfrm>
            <a:off x="7020272" y="2120962"/>
            <a:ext cx="1800200" cy="102000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tx1"/>
                </a:solidFill>
                <a:latin typeface="Times New Roman" pitchFamily="18" charset="0"/>
                <a:cs typeface="Times New Roman" pitchFamily="18" charset="0"/>
              </a:rPr>
              <a:t>Прочие межбюджетные трансферты и безвозмездные поступления</a:t>
            </a:r>
            <a:endParaRPr lang="ru-RU"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4800" y="457200"/>
            <a:ext cx="8686800" cy="739552"/>
          </a:xfrm>
        </p:spPr>
        <p:txBody>
          <a:bodyPr/>
          <a:lstStyle/>
          <a:p>
            <a:pPr algn="ctr" eaLnBrk="1" fontAlgn="auto" hangingPunct="1">
              <a:spcAft>
                <a:spcPts val="0"/>
              </a:spcAft>
              <a:defRPr/>
            </a:pPr>
            <a:r>
              <a:rPr lang="ru-RU" b="1" dirty="0" smtClean="0">
                <a:solidFill>
                  <a:schemeClr val="tx1"/>
                </a:solidFill>
              </a:rPr>
              <a:t>Что такое бюджет ?</a:t>
            </a:r>
            <a:endParaRPr lang="ru-RU" dirty="0">
              <a:solidFill>
                <a:schemeClr val="tx1"/>
              </a:solidFill>
            </a:endParaRPr>
          </a:p>
        </p:txBody>
      </p:sp>
      <p:sp>
        <p:nvSpPr>
          <p:cNvPr id="5" name="Подзаголовок 2"/>
          <p:cNvSpPr>
            <a:spLocks noGrp="1"/>
          </p:cNvSpPr>
          <p:nvPr>
            <p:ph idx="1"/>
          </p:nvPr>
        </p:nvSpPr>
        <p:spPr>
          <a:xfrm>
            <a:off x="214313" y="1428750"/>
            <a:ext cx="3000375" cy="1571625"/>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274320" indent="-274320" algn="ctr" eaLnBrk="1" fontAlgn="auto" hangingPunct="1">
              <a:spcAft>
                <a:spcPts val="0"/>
              </a:spcAft>
              <a:buClr>
                <a:schemeClr val="accent3"/>
              </a:buClr>
              <a:buFont typeface="Wingdings 2"/>
              <a:buNone/>
              <a:defRPr/>
            </a:pPr>
            <a:r>
              <a:rPr lang="ru-RU" sz="1800" b="1" u="sng" dirty="0" smtClean="0">
                <a:solidFill>
                  <a:schemeClr val="tx1"/>
                </a:solidFill>
              </a:rPr>
              <a:t>ДОХОДЫ</a:t>
            </a:r>
            <a:endParaRPr lang="ru-RU" sz="1800" b="1" dirty="0" smtClean="0">
              <a:solidFill>
                <a:schemeClr val="tx1"/>
              </a:solidFill>
            </a:endParaRPr>
          </a:p>
          <a:p>
            <a:pPr marL="274320" indent="-274320" algn="ctr" eaLnBrk="1" fontAlgn="auto" hangingPunct="1">
              <a:spcAft>
                <a:spcPts val="0"/>
              </a:spcAft>
              <a:buClr>
                <a:schemeClr val="accent3"/>
              </a:buClr>
              <a:buFont typeface="Wingdings 2"/>
              <a:buNone/>
              <a:defRPr/>
            </a:pPr>
            <a:r>
              <a:rPr lang="ru-RU" sz="2100" dirty="0" smtClean="0">
                <a:solidFill>
                  <a:schemeClr val="tx1"/>
                </a:solidFill>
              </a:rPr>
              <a:t>это поступающие в бюджет денежные средства (налоговые и неналоговые доходы, доходы от продажи и аренды муниципального имущества, дотации, субсидии, субвенции, прочие безвозмездные поступления)</a:t>
            </a:r>
          </a:p>
          <a:p>
            <a:pPr marL="274320" indent="-274320" eaLnBrk="1" fontAlgn="auto" hangingPunct="1">
              <a:spcAft>
                <a:spcPts val="0"/>
              </a:spcAft>
              <a:buClr>
                <a:schemeClr val="accent3"/>
              </a:buClr>
              <a:buFont typeface="Wingdings 2"/>
              <a:buChar char=""/>
              <a:defRPr/>
            </a:pPr>
            <a:endParaRPr lang="ru-RU" b="1" dirty="0" smtClean="0"/>
          </a:p>
        </p:txBody>
      </p:sp>
      <p:pic>
        <p:nvPicPr>
          <p:cNvPr id="16387" name="Picture 2" descr="http://sakha.gov.ru/special/sites/default/files/story/img/2013_10/57/%20%D0%B1%D1%8E%D0%B4%D0%B6%D0%B5%D1%82%D0%B0.jpg">
            <a:hlinkClick r:id="rId2"/>
          </p:cNvPr>
          <p:cNvPicPr>
            <a:picLocks noChangeAspect="1" noChangeArrowheads="1"/>
          </p:cNvPicPr>
          <p:nvPr/>
        </p:nvPicPr>
        <p:blipFill>
          <a:blip r:embed="rId3"/>
          <a:srcRect/>
          <a:stretch>
            <a:fillRect/>
          </a:stretch>
        </p:blipFill>
        <p:spPr bwMode="auto">
          <a:xfrm>
            <a:off x="3643313" y="1500188"/>
            <a:ext cx="1928812" cy="1571625"/>
          </a:xfrm>
          <a:prstGeom prst="rect">
            <a:avLst/>
          </a:prstGeom>
          <a:noFill/>
          <a:ln w="9525">
            <a:noFill/>
            <a:miter lim="800000"/>
            <a:headEnd/>
            <a:tailEnd/>
          </a:ln>
        </p:spPr>
      </p:pic>
      <p:sp>
        <p:nvSpPr>
          <p:cNvPr id="7" name="Содержимое 12"/>
          <p:cNvSpPr txBox="1">
            <a:spLocks/>
          </p:cNvSpPr>
          <p:nvPr/>
        </p:nvSpPr>
        <p:spPr>
          <a:xfrm>
            <a:off x="5857875" y="1500188"/>
            <a:ext cx="3000375" cy="1571625"/>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marL="274320" indent="-274320" algn="ctr" fontAlgn="auto">
              <a:spcBef>
                <a:spcPct val="20000"/>
              </a:spcBef>
              <a:spcAft>
                <a:spcPts val="0"/>
              </a:spcAft>
              <a:buClr>
                <a:schemeClr val="accent3"/>
              </a:buClr>
              <a:buSzPct val="70000"/>
              <a:defRPr/>
            </a:pPr>
            <a:r>
              <a:rPr lang="ru-RU" sz="3200" b="1" u="sng" dirty="0">
                <a:solidFill>
                  <a:schemeClr val="tx1"/>
                </a:solidFill>
              </a:rPr>
              <a:t>РАСХОДЫ</a:t>
            </a:r>
            <a:endParaRPr lang="ru-RU" sz="3200" dirty="0">
              <a:solidFill>
                <a:schemeClr val="tx1"/>
              </a:solidFill>
            </a:endParaRPr>
          </a:p>
          <a:p>
            <a:pPr marL="274320" indent="-274320" algn="ctr" fontAlgn="auto">
              <a:spcBef>
                <a:spcPct val="20000"/>
              </a:spcBef>
              <a:spcAft>
                <a:spcPts val="0"/>
              </a:spcAft>
              <a:buClr>
                <a:schemeClr val="accent3"/>
              </a:buClr>
              <a:buSzPct val="70000"/>
              <a:defRPr/>
            </a:pPr>
            <a:r>
              <a:rPr lang="ru-RU" sz="3200" dirty="0">
                <a:solidFill>
                  <a:schemeClr val="tx1"/>
                </a:solidFill>
              </a:rPr>
              <a:t>это выплачиваемые из бюджета денежные средства </a:t>
            </a:r>
            <a:r>
              <a:rPr lang="ru-RU" sz="3200" dirty="0" smtClean="0">
                <a:solidFill>
                  <a:schemeClr val="tx1"/>
                </a:solidFill>
              </a:rPr>
              <a:t>(расходы на общегосударственные вопросы, мобилизационную и вневойсковую подготовку, мероприятия  противопожарной безопасности, на содержание и ремонт дорог, поддержку жилищно-коммунального хозяйства, благоустройство территории, содержание </a:t>
            </a:r>
            <a:r>
              <a:rPr lang="ru-RU" sz="3200" dirty="0">
                <a:solidFill>
                  <a:schemeClr val="tx1"/>
                </a:solidFill>
              </a:rPr>
              <a:t>муниципальных учреждений </a:t>
            </a:r>
            <a:r>
              <a:rPr lang="ru-RU" sz="3200" dirty="0" smtClean="0">
                <a:solidFill>
                  <a:schemeClr val="tx1"/>
                </a:solidFill>
              </a:rPr>
              <a:t>культуры, </a:t>
            </a:r>
            <a:r>
              <a:rPr lang="ru-RU" sz="3200" dirty="0">
                <a:solidFill>
                  <a:schemeClr val="tx1"/>
                </a:solidFill>
              </a:rPr>
              <a:t>капитальное </a:t>
            </a:r>
            <a:r>
              <a:rPr lang="ru-RU" sz="3200" dirty="0" smtClean="0">
                <a:solidFill>
                  <a:schemeClr val="tx1"/>
                </a:solidFill>
              </a:rPr>
              <a:t>строительство, социальную политику и др.)</a:t>
            </a:r>
            <a:endParaRPr lang="ru-RU" sz="3200" dirty="0">
              <a:solidFill>
                <a:schemeClr val="tx1"/>
              </a:solidFill>
            </a:endParaRPr>
          </a:p>
          <a:p>
            <a:pPr marL="274320" indent="-274320" fontAlgn="auto">
              <a:spcBef>
                <a:spcPct val="20000"/>
              </a:spcBef>
              <a:spcAft>
                <a:spcPts val="0"/>
              </a:spcAft>
              <a:buClr>
                <a:schemeClr val="accent3"/>
              </a:buClr>
              <a:buSzPct val="70000"/>
              <a:buFont typeface="Wingdings 2"/>
              <a:buChar char=""/>
              <a:defRPr/>
            </a:pPr>
            <a:endParaRPr lang="ru-RU" sz="3200" dirty="0"/>
          </a:p>
        </p:txBody>
      </p:sp>
      <p:sp>
        <p:nvSpPr>
          <p:cNvPr id="10" name="TextBox 9"/>
          <p:cNvSpPr txBox="1"/>
          <p:nvPr/>
        </p:nvSpPr>
        <p:spPr>
          <a:xfrm>
            <a:off x="928688" y="3214688"/>
            <a:ext cx="7286625" cy="1077218"/>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r>
              <a:rPr lang="ru-RU" sz="1600" b="1" u="sng" dirty="0"/>
              <a:t>БЮДЖЕТ</a:t>
            </a:r>
            <a:r>
              <a:rPr lang="ru-RU" sz="1600" dirty="0"/>
              <a:t> </a:t>
            </a:r>
            <a:r>
              <a:rPr lang="ru-RU" sz="1600" dirty="0" smtClean="0"/>
              <a:t>–</a:t>
            </a:r>
            <a:r>
              <a:rPr lang="ru-RU" sz="1600" b="1" dirty="0">
                <a:latin typeface="Times New Roman"/>
              </a:rPr>
              <a:t>Бюджет (от </a:t>
            </a:r>
            <a:r>
              <a:rPr lang="ru-RU" sz="1600" b="1" dirty="0" smtClean="0">
                <a:latin typeface="Times New Roman"/>
              </a:rPr>
              <a:t>старо-нормандского </a:t>
            </a:r>
            <a:r>
              <a:rPr lang="ru-RU" sz="1600" b="1" dirty="0" err="1" smtClean="0">
                <a:latin typeface="Times New Roman"/>
              </a:rPr>
              <a:t>bougette</a:t>
            </a:r>
            <a:r>
              <a:rPr lang="ru-RU" sz="1600" b="1" dirty="0" smtClean="0">
                <a:latin typeface="Times New Roman"/>
              </a:rPr>
              <a:t> </a:t>
            </a:r>
            <a:r>
              <a:rPr lang="ru-RU" sz="1600" b="1" dirty="0">
                <a:latin typeface="Times New Roman"/>
              </a:rPr>
              <a:t>- мешок с деньгами) </a:t>
            </a:r>
            <a:r>
              <a:rPr lang="ru-RU" sz="1600" b="1" dirty="0" smtClean="0">
                <a:latin typeface="Times New Roman"/>
              </a:rPr>
              <a:t>– форма образования </a:t>
            </a:r>
            <a:r>
              <a:rPr lang="ru-RU" sz="1600" b="1" dirty="0">
                <a:latin typeface="Times New Roman"/>
              </a:rPr>
              <a:t>и расходования </a:t>
            </a:r>
            <a:r>
              <a:rPr lang="ru-RU" sz="1600" b="1" dirty="0" smtClean="0">
                <a:latin typeface="Times New Roman"/>
              </a:rPr>
              <a:t>денежных средств</a:t>
            </a:r>
            <a:r>
              <a:rPr lang="ru-RU" sz="1600" b="1" dirty="0">
                <a:latin typeface="Times New Roman"/>
              </a:rPr>
              <a:t>, предназначенных для</a:t>
            </a:r>
          </a:p>
          <a:p>
            <a:r>
              <a:rPr lang="ru-RU" sz="1600" b="1" dirty="0">
                <a:latin typeface="Times New Roman"/>
              </a:rPr>
              <a:t>финансового обеспечения задач </a:t>
            </a:r>
            <a:r>
              <a:rPr lang="ru-RU" sz="1600" b="1" dirty="0" smtClean="0">
                <a:latin typeface="Times New Roman"/>
              </a:rPr>
              <a:t>и функций </a:t>
            </a:r>
            <a:r>
              <a:rPr lang="ru-RU" sz="1600" b="1" dirty="0">
                <a:latin typeface="Times New Roman"/>
              </a:rPr>
              <a:t>государства и местного</a:t>
            </a:r>
          </a:p>
          <a:p>
            <a:r>
              <a:rPr lang="ru-RU" sz="1600" b="1" dirty="0">
                <a:latin typeface="Times New Roman"/>
              </a:rPr>
              <a:t>самоуправления.</a:t>
            </a:r>
            <a:endParaRPr lang="ru-RU" sz="1600" dirty="0"/>
          </a:p>
        </p:txBody>
      </p:sp>
      <p:sp>
        <p:nvSpPr>
          <p:cNvPr id="11" name="TextBox 10"/>
          <p:cNvSpPr txBox="1"/>
          <p:nvPr/>
        </p:nvSpPr>
        <p:spPr>
          <a:xfrm>
            <a:off x="928688" y="4363343"/>
            <a:ext cx="2399209"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dirty="0"/>
              <a:t>Превышение доходов над расходами образует положительный остаток бюджета </a:t>
            </a:r>
            <a:r>
              <a:rPr lang="ru-RU" sz="1600" b="1" u="sng" dirty="0"/>
              <a:t>ПРОФИЦИТ</a:t>
            </a:r>
          </a:p>
        </p:txBody>
      </p:sp>
      <p:sp>
        <p:nvSpPr>
          <p:cNvPr id="12" name="TextBox 11"/>
          <p:cNvSpPr txBox="1"/>
          <p:nvPr/>
        </p:nvSpPr>
        <p:spPr>
          <a:xfrm>
            <a:off x="6127253" y="4286250"/>
            <a:ext cx="2349997" cy="15716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dirty="0"/>
              <a:t>Если расходная часть превышает доходную, то бюджет формируется с </a:t>
            </a:r>
            <a:r>
              <a:rPr lang="ru-RU" sz="1600" b="1" u="sng" dirty="0"/>
              <a:t>ДЕФИЦИТОМ</a:t>
            </a:r>
          </a:p>
        </p:txBody>
      </p:sp>
      <p:pic>
        <p:nvPicPr>
          <p:cNvPr id="16392" name="Picture 14" descr="http://www.kz.all.biz/img/kz/service_catalog/small/72850.png"/>
          <p:cNvPicPr>
            <a:picLocks noChangeAspect="1" noChangeArrowheads="1"/>
          </p:cNvPicPr>
          <p:nvPr/>
        </p:nvPicPr>
        <p:blipFill>
          <a:blip r:embed="rId4"/>
          <a:srcRect/>
          <a:stretch>
            <a:fillRect/>
          </a:stretch>
        </p:blipFill>
        <p:spPr bwMode="auto">
          <a:xfrm>
            <a:off x="4000500" y="4214813"/>
            <a:ext cx="1454150" cy="1571625"/>
          </a:xfrm>
          <a:prstGeom prst="rect">
            <a:avLst/>
          </a:prstGeom>
          <a:noFill/>
          <a:ln w="9525">
            <a:noFill/>
            <a:miter lim="800000"/>
            <a:headEnd/>
            <a:tailEnd/>
          </a:ln>
        </p:spPr>
      </p:pic>
      <p:sp>
        <p:nvSpPr>
          <p:cNvPr id="15" name="TextBox 14"/>
          <p:cNvSpPr txBox="1"/>
          <p:nvPr/>
        </p:nvSpPr>
        <p:spPr>
          <a:xfrm>
            <a:off x="571500" y="5857875"/>
            <a:ext cx="8286750"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Сбалансированность бюджета по доходам и расходам – основополагающее требование, предъявляемое  к органам, составляющим и утверждающим бюджет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268760"/>
          </a:xfrm>
        </p:spPr>
        <p:txBody>
          <a:bodyPr>
            <a:normAutofit/>
          </a:bodyPr>
          <a:lstStyle/>
          <a:p>
            <a:pPr algn="ctr" eaLnBrk="1" fontAlgn="auto" hangingPunct="1">
              <a:spcAft>
                <a:spcPts val="0"/>
              </a:spcAft>
              <a:defRPr/>
            </a:pPr>
            <a:r>
              <a:rPr lang="ru-RU" sz="2400" dirty="0" smtClean="0">
                <a:solidFill>
                  <a:schemeClr val="tx1"/>
                </a:solidFill>
              </a:rPr>
              <a:t>Расходы бюджета Васильевского сельского поселения на 2023-2025 годы</a:t>
            </a:r>
            <a:endParaRPr lang="ru-RU" sz="2400" dirty="0">
              <a:solidFill>
                <a:schemeClr val="tx1"/>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373682811"/>
              </p:ext>
            </p:extLst>
          </p:nvPr>
        </p:nvGraphicFramePr>
        <p:xfrm>
          <a:off x="214313" y="2405229"/>
          <a:ext cx="8686801" cy="8311702"/>
        </p:xfrm>
        <a:graphic>
          <a:graphicData uri="http://schemas.openxmlformats.org/drawingml/2006/table">
            <a:tbl>
              <a:tblPr firstRow="1" bandRow="1">
                <a:tableStyleId>{5C22544A-7EE6-4342-B048-85BDC9FD1C3A}</a:tableStyleId>
              </a:tblPr>
              <a:tblGrid>
                <a:gridCol w="2963093"/>
                <a:gridCol w="1430927"/>
                <a:gridCol w="1430927"/>
                <a:gridCol w="1430927"/>
                <a:gridCol w="1430927"/>
              </a:tblGrid>
              <a:tr h="720080">
                <a:tc>
                  <a:txBody>
                    <a:bodyPr/>
                    <a:lstStyle/>
                    <a:p>
                      <a:r>
                        <a:rPr lang="ru-RU" sz="1500" dirty="0" smtClean="0">
                          <a:solidFill>
                            <a:schemeClr val="tx1"/>
                          </a:solidFill>
                        </a:rPr>
                        <a:t>Наименование</a:t>
                      </a:r>
                      <a:endParaRPr lang="ru-RU" sz="1500" dirty="0">
                        <a:solidFill>
                          <a:schemeClr val="tx1"/>
                        </a:solidFill>
                      </a:endParaRPr>
                    </a:p>
                  </a:txBody>
                  <a:tcPr/>
                </a:tc>
                <a:tc>
                  <a:txBody>
                    <a:bodyPr/>
                    <a:lstStyle/>
                    <a:p>
                      <a:pPr algn="ctr"/>
                      <a:r>
                        <a:rPr lang="ru-RU" sz="1500" dirty="0" smtClean="0">
                          <a:solidFill>
                            <a:schemeClr val="tx1"/>
                          </a:solidFill>
                        </a:rPr>
                        <a:t>Радел</a:t>
                      </a:r>
                    </a:p>
                    <a:p>
                      <a:pPr algn="ctr"/>
                      <a:r>
                        <a:rPr lang="ru-RU" sz="1500" dirty="0" smtClean="0">
                          <a:solidFill>
                            <a:schemeClr val="tx1"/>
                          </a:solidFill>
                        </a:rPr>
                        <a:t>подраздел</a:t>
                      </a:r>
                      <a:endParaRPr lang="ru-RU" sz="1500" dirty="0">
                        <a:solidFill>
                          <a:schemeClr val="tx1"/>
                        </a:solidFill>
                      </a:endParaRPr>
                    </a:p>
                  </a:txBody>
                  <a:tcPr/>
                </a:tc>
                <a:tc>
                  <a:txBody>
                    <a:bodyPr/>
                    <a:lstStyle/>
                    <a:p>
                      <a:pPr algn="ctr"/>
                      <a:r>
                        <a:rPr lang="ru-RU" sz="1500" dirty="0" smtClean="0">
                          <a:solidFill>
                            <a:schemeClr val="tx1"/>
                          </a:solidFill>
                        </a:rPr>
                        <a:t>2023</a:t>
                      </a:r>
                      <a:endParaRPr lang="ru-RU" sz="1500" dirty="0">
                        <a:solidFill>
                          <a:schemeClr val="tx1"/>
                        </a:solidFill>
                      </a:endParaRPr>
                    </a:p>
                  </a:txBody>
                  <a:tcPr/>
                </a:tc>
                <a:tc>
                  <a:txBody>
                    <a:bodyPr/>
                    <a:lstStyle/>
                    <a:p>
                      <a:pPr algn="ctr"/>
                      <a:r>
                        <a:rPr lang="ru-RU" sz="1500" dirty="0" smtClean="0">
                          <a:solidFill>
                            <a:schemeClr val="tx1"/>
                          </a:solidFill>
                        </a:rPr>
                        <a:t>2024</a:t>
                      </a:r>
                      <a:endParaRPr lang="ru-RU" sz="1500" dirty="0">
                        <a:solidFill>
                          <a:schemeClr val="tx1"/>
                        </a:solidFill>
                      </a:endParaRPr>
                    </a:p>
                  </a:txBody>
                  <a:tcPr/>
                </a:tc>
                <a:tc>
                  <a:txBody>
                    <a:bodyPr/>
                    <a:lstStyle/>
                    <a:p>
                      <a:pPr algn="ctr"/>
                      <a:r>
                        <a:rPr lang="ru-RU" sz="1500" dirty="0" smtClean="0">
                          <a:solidFill>
                            <a:schemeClr val="tx1"/>
                          </a:solidFill>
                        </a:rPr>
                        <a:t>2025</a:t>
                      </a:r>
                      <a:endParaRPr lang="ru-RU" sz="1500" dirty="0">
                        <a:solidFill>
                          <a:schemeClr val="tx1"/>
                        </a:solidFill>
                      </a:endParaRPr>
                    </a:p>
                  </a:txBody>
                  <a:tcPr/>
                </a:tc>
              </a:tr>
              <a:tr h="428624">
                <a:tc>
                  <a:txBody>
                    <a:bodyPr/>
                    <a:lstStyle/>
                    <a:p>
                      <a:r>
                        <a:rPr lang="ru-RU" sz="1500" b="1" dirty="0" smtClean="0">
                          <a:solidFill>
                            <a:schemeClr val="tx1"/>
                          </a:solidFill>
                        </a:rPr>
                        <a:t>РАСХОДЫ, всего тыс.руб.</a:t>
                      </a:r>
                      <a:endParaRPr lang="ru-RU" sz="1500" b="1" dirty="0">
                        <a:solidFill>
                          <a:schemeClr val="tx1"/>
                        </a:solidFill>
                      </a:endParaRPr>
                    </a:p>
                  </a:txBody>
                  <a:tcPr/>
                </a:tc>
                <a:tc>
                  <a:txBody>
                    <a:bodyPr/>
                    <a:lstStyle/>
                    <a:p>
                      <a:pPr algn="ctr"/>
                      <a:endParaRPr lang="ru-RU" sz="1500" b="1" dirty="0">
                        <a:solidFill>
                          <a:schemeClr val="tx1"/>
                        </a:solidFill>
                      </a:endParaRPr>
                    </a:p>
                  </a:txBody>
                  <a:tcPr/>
                </a:tc>
                <a:tc>
                  <a:txBody>
                    <a:bodyPr/>
                    <a:lstStyle/>
                    <a:p>
                      <a:pPr algn="ctr"/>
                      <a:r>
                        <a:rPr lang="ru-RU" sz="1500" b="1" dirty="0" smtClean="0">
                          <a:solidFill>
                            <a:schemeClr val="tx1"/>
                          </a:solidFill>
                        </a:rPr>
                        <a:t>27000,4</a:t>
                      </a:r>
                      <a:endParaRPr lang="ru-RU" sz="1500" b="1" dirty="0">
                        <a:solidFill>
                          <a:schemeClr val="tx1"/>
                        </a:solidFill>
                      </a:endParaRPr>
                    </a:p>
                  </a:txBody>
                  <a:tcPr/>
                </a:tc>
                <a:tc>
                  <a:txBody>
                    <a:bodyPr/>
                    <a:lstStyle/>
                    <a:p>
                      <a:pPr algn="ctr"/>
                      <a:r>
                        <a:rPr lang="ru-RU" sz="1500" b="1" dirty="0" smtClean="0">
                          <a:solidFill>
                            <a:schemeClr val="tx1"/>
                          </a:solidFill>
                        </a:rPr>
                        <a:t>8872,6</a:t>
                      </a:r>
                      <a:endParaRPr lang="ru-RU" sz="1500" b="1" dirty="0">
                        <a:solidFill>
                          <a:schemeClr val="tx1"/>
                        </a:solidFill>
                      </a:endParaRPr>
                    </a:p>
                  </a:txBody>
                  <a:tcPr/>
                </a:tc>
                <a:tc>
                  <a:txBody>
                    <a:bodyPr/>
                    <a:lstStyle/>
                    <a:p>
                      <a:pPr algn="ctr"/>
                      <a:r>
                        <a:rPr lang="ru-RU" sz="1500" b="1" dirty="0" smtClean="0">
                          <a:solidFill>
                            <a:schemeClr val="tx1"/>
                          </a:solidFill>
                        </a:rPr>
                        <a:t>9009,7</a:t>
                      </a:r>
                      <a:endParaRPr lang="ru-RU" sz="1500" b="1" dirty="0">
                        <a:solidFill>
                          <a:schemeClr val="tx1"/>
                        </a:solidFill>
                      </a:endParaRPr>
                    </a:p>
                  </a:txBody>
                  <a:tcPr/>
                </a:tc>
              </a:tr>
              <a:tr h="410801">
                <a:tc>
                  <a:txBody>
                    <a:bodyPr/>
                    <a:lstStyle/>
                    <a:p>
                      <a:r>
                        <a:rPr lang="ru-RU" sz="1500" b="1" dirty="0" smtClean="0"/>
                        <a:t>Функционирование высшего должностного лица субъекта Российской Федерации и муниципального образования</a:t>
                      </a:r>
                    </a:p>
                  </a:txBody>
                  <a:tcPr/>
                </a:tc>
                <a:tc>
                  <a:txBody>
                    <a:bodyPr/>
                    <a:lstStyle/>
                    <a:p>
                      <a:pPr algn="ctr"/>
                      <a:r>
                        <a:rPr lang="ru-RU" sz="1500" b="0" dirty="0" smtClean="0"/>
                        <a:t>0102</a:t>
                      </a:r>
                      <a:endParaRPr lang="ru-RU" sz="1500" b="0" dirty="0"/>
                    </a:p>
                  </a:txBody>
                  <a:tcPr/>
                </a:tc>
                <a:tc>
                  <a:txBody>
                    <a:bodyPr/>
                    <a:lstStyle/>
                    <a:p>
                      <a:pPr algn="ctr"/>
                      <a:r>
                        <a:rPr lang="ru-RU" sz="1500" b="0" dirty="0" smtClean="0"/>
                        <a:t>937,9</a:t>
                      </a:r>
                      <a:endParaRPr lang="ru-RU" sz="1500" b="0" dirty="0"/>
                    </a:p>
                  </a:txBody>
                  <a:tcPr/>
                </a:tc>
                <a:tc>
                  <a:txBody>
                    <a:bodyPr/>
                    <a:lstStyle/>
                    <a:p>
                      <a:pPr algn="ctr"/>
                      <a:r>
                        <a:rPr lang="ru-RU" sz="1500" b="0" dirty="0" smtClean="0"/>
                        <a:t>937,9</a:t>
                      </a:r>
                      <a:endParaRPr lang="ru-RU" sz="1500" b="0" dirty="0"/>
                    </a:p>
                  </a:txBody>
                  <a:tcPr/>
                </a:tc>
                <a:tc>
                  <a:txBody>
                    <a:bodyPr/>
                    <a:lstStyle/>
                    <a:p>
                      <a:pPr algn="ctr"/>
                      <a:r>
                        <a:rPr lang="ru-RU" sz="1500" b="0" dirty="0" smtClean="0"/>
                        <a:t>937,9</a:t>
                      </a:r>
                      <a:endParaRPr lang="ru-RU" sz="1500" b="0" dirty="0"/>
                    </a:p>
                  </a:txBody>
                  <a:tcPr/>
                </a:tc>
              </a:tr>
              <a:tr h="410801">
                <a:tc>
                  <a:txBody>
                    <a:bodyPr/>
                    <a:lstStyle/>
                    <a:p>
                      <a:r>
                        <a:rPr lang="ru-RU" sz="1500" b="1" dirty="0" smtClean="0"/>
                        <a:t>Функционирование высшего правительства Российской Федерации, местных администраций</a:t>
                      </a:r>
                      <a:endParaRPr lang="ru-RU" sz="1500" b="1" dirty="0"/>
                    </a:p>
                  </a:txBody>
                  <a:tcPr/>
                </a:tc>
                <a:tc>
                  <a:txBody>
                    <a:bodyPr/>
                    <a:lstStyle/>
                    <a:p>
                      <a:pPr algn="ctr"/>
                      <a:r>
                        <a:rPr lang="ru-RU" sz="1500" b="0" dirty="0" smtClean="0"/>
                        <a:t>0104</a:t>
                      </a:r>
                      <a:endParaRPr lang="ru-RU" sz="1500" b="0" dirty="0"/>
                    </a:p>
                  </a:txBody>
                  <a:tcPr/>
                </a:tc>
                <a:tc>
                  <a:txBody>
                    <a:bodyPr/>
                    <a:lstStyle/>
                    <a:p>
                      <a:pPr algn="ctr"/>
                      <a:r>
                        <a:rPr lang="ru-RU" sz="1500" b="0" dirty="0" smtClean="0"/>
                        <a:t>3361,6</a:t>
                      </a:r>
                      <a:endParaRPr lang="ru-RU" sz="1500" b="0" dirty="0"/>
                    </a:p>
                  </a:txBody>
                  <a:tcPr/>
                </a:tc>
                <a:tc>
                  <a:txBody>
                    <a:bodyPr/>
                    <a:lstStyle/>
                    <a:p>
                      <a:pPr algn="ctr"/>
                      <a:r>
                        <a:rPr lang="ru-RU" sz="1500" b="0" dirty="0" smtClean="0"/>
                        <a:t>2875,8</a:t>
                      </a:r>
                      <a:endParaRPr lang="ru-RU" sz="1500" b="0" dirty="0"/>
                    </a:p>
                  </a:txBody>
                  <a:tcPr/>
                </a:tc>
                <a:tc>
                  <a:txBody>
                    <a:bodyPr/>
                    <a:lstStyle/>
                    <a:p>
                      <a:pPr algn="ctr"/>
                      <a:r>
                        <a:rPr lang="ru-RU" sz="1500" b="0" dirty="0" smtClean="0"/>
                        <a:t>2879,4</a:t>
                      </a:r>
                      <a:endParaRPr lang="ru-RU" sz="1500" b="0" dirty="0"/>
                    </a:p>
                  </a:txBody>
                  <a:tcPr/>
                </a:tc>
              </a:tr>
              <a:tr h="410801">
                <a:tc>
                  <a:txBody>
                    <a:bodyPr/>
                    <a:lstStyle/>
                    <a:p>
                      <a:r>
                        <a:rPr lang="ru-RU" sz="1500" b="1" dirty="0" smtClean="0"/>
                        <a:t>Иные межбюджетные трансферты из бюджета васильевского сельского поселения</a:t>
                      </a:r>
                      <a:endParaRPr lang="ru-RU" sz="1500" b="1" dirty="0"/>
                    </a:p>
                  </a:txBody>
                  <a:tcPr/>
                </a:tc>
                <a:tc>
                  <a:txBody>
                    <a:bodyPr/>
                    <a:lstStyle/>
                    <a:p>
                      <a:pPr algn="ctr"/>
                      <a:r>
                        <a:rPr lang="ru-RU" sz="1500" b="0" dirty="0" smtClean="0"/>
                        <a:t>0106</a:t>
                      </a:r>
                      <a:endParaRPr lang="ru-RU" sz="1500" b="0" dirty="0"/>
                    </a:p>
                  </a:txBody>
                  <a:tcPr/>
                </a:tc>
                <a:tc>
                  <a:txBody>
                    <a:bodyPr/>
                    <a:lstStyle/>
                    <a:p>
                      <a:pPr algn="ctr"/>
                      <a:r>
                        <a:rPr lang="ru-RU" sz="1500" b="0" dirty="0" smtClean="0"/>
                        <a:t>50</a:t>
                      </a:r>
                      <a:endParaRPr lang="ru-RU" sz="1500" b="0" dirty="0"/>
                    </a:p>
                  </a:txBody>
                  <a:tcPr/>
                </a:tc>
                <a:tc>
                  <a:txBody>
                    <a:bodyPr/>
                    <a:lstStyle/>
                    <a:p>
                      <a:pPr algn="ctr"/>
                      <a:r>
                        <a:rPr lang="ru-RU" sz="1500" b="0" dirty="0" smtClean="0"/>
                        <a:t>50</a:t>
                      </a:r>
                      <a:endParaRPr lang="ru-RU" sz="1500" b="0" dirty="0"/>
                    </a:p>
                  </a:txBody>
                  <a:tcPr/>
                </a:tc>
                <a:tc>
                  <a:txBody>
                    <a:bodyPr/>
                    <a:lstStyle/>
                    <a:p>
                      <a:pPr algn="ctr"/>
                      <a:r>
                        <a:rPr lang="ru-RU" sz="1500" b="0" dirty="0" smtClean="0"/>
                        <a:t>0,0</a:t>
                      </a:r>
                      <a:endParaRPr lang="ru-RU" sz="1500" b="0" dirty="0"/>
                    </a:p>
                  </a:txBody>
                  <a:tcPr/>
                </a:tc>
              </a:tr>
              <a:tr h="443027">
                <a:tc>
                  <a:txBody>
                    <a:bodyPr/>
                    <a:lstStyle/>
                    <a:p>
                      <a:r>
                        <a:rPr lang="ru-RU" sz="1500" b="1" dirty="0" smtClean="0"/>
                        <a:t>Другие общегосударственные вопросы</a:t>
                      </a:r>
                      <a:endParaRPr lang="ru-RU" sz="1500" b="1" dirty="0"/>
                    </a:p>
                  </a:txBody>
                  <a:tcPr/>
                </a:tc>
                <a:tc>
                  <a:txBody>
                    <a:bodyPr/>
                    <a:lstStyle/>
                    <a:p>
                      <a:pPr algn="ctr"/>
                      <a:r>
                        <a:rPr lang="ru-RU" sz="1500" b="0" dirty="0" smtClean="0"/>
                        <a:t>0113</a:t>
                      </a:r>
                      <a:endParaRPr lang="ru-RU" sz="1500" b="0" dirty="0"/>
                    </a:p>
                  </a:txBody>
                  <a:tcPr/>
                </a:tc>
                <a:tc>
                  <a:txBody>
                    <a:bodyPr/>
                    <a:lstStyle/>
                    <a:p>
                      <a:pPr algn="ctr"/>
                      <a:r>
                        <a:rPr lang="ru-RU" sz="1500" b="0" dirty="0" smtClean="0"/>
                        <a:t>121,6</a:t>
                      </a:r>
                      <a:endParaRPr lang="ru-RU" sz="1500" b="0" dirty="0"/>
                    </a:p>
                  </a:txBody>
                  <a:tcPr/>
                </a:tc>
                <a:tc>
                  <a:txBody>
                    <a:bodyPr/>
                    <a:lstStyle/>
                    <a:p>
                      <a:pPr algn="ctr"/>
                      <a:r>
                        <a:rPr lang="ru-RU" sz="1500" b="0" dirty="0" smtClean="0"/>
                        <a:t>0,0</a:t>
                      </a:r>
                      <a:endParaRPr lang="ru-RU" sz="1500" b="0" dirty="0"/>
                    </a:p>
                  </a:txBody>
                  <a:tcPr/>
                </a:tc>
                <a:tc>
                  <a:txBody>
                    <a:bodyPr/>
                    <a:lstStyle/>
                    <a:p>
                      <a:pPr algn="ctr"/>
                      <a:r>
                        <a:rPr lang="ru-RU" sz="1500" b="0" dirty="0" smtClean="0"/>
                        <a:t>0,0</a:t>
                      </a:r>
                      <a:endParaRPr lang="ru-RU" sz="1500" b="0" dirty="0"/>
                    </a:p>
                  </a:txBody>
                  <a:tcPr/>
                </a:tc>
              </a:tr>
              <a:tr h="443027">
                <a:tc>
                  <a:txBody>
                    <a:bodyPr/>
                    <a:lstStyle/>
                    <a:p>
                      <a:r>
                        <a:rPr lang="ru-RU" sz="1500" b="1" dirty="0" smtClean="0"/>
                        <a:t>Национальная оборона</a:t>
                      </a:r>
                      <a:endParaRPr lang="ru-RU" sz="1500" b="1" dirty="0"/>
                    </a:p>
                  </a:txBody>
                  <a:tcPr/>
                </a:tc>
                <a:tc>
                  <a:txBody>
                    <a:bodyPr/>
                    <a:lstStyle/>
                    <a:p>
                      <a:pPr algn="ctr"/>
                      <a:r>
                        <a:rPr lang="ru-RU" sz="1500" b="0" dirty="0" smtClean="0"/>
                        <a:t>0203</a:t>
                      </a:r>
                      <a:endParaRPr lang="ru-RU" sz="1500" b="0" dirty="0"/>
                    </a:p>
                  </a:txBody>
                  <a:tcPr/>
                </a:tc>
                <a:tc>
                  <a:txBody>
                    <a:bodyPr/>
                    <a:lstStyle/>
                    <a:p>
                      <a:pPr algn="ctr"/>
                      <a:r>
                        <a:rPr lang="ru-RU" sz="1500" b="0" dirty="0" smtClean="0"/>
                        <a:t>115,4</a:t>
                      </a:r>
                      <a:endParaRPr lang="ru-RU" sz="1500" b="0" dirty="0"/>
                    </a:p>
                  </a:txBody>
                  <a:tcPr/>
                </a:tc>
                <a:tc>
                  <a:txBody>
                    <a:bodyPr/>
                    <a:lstStyle/>
                    <a:p>
                      <a:pPr algn="ctr"/>
                      <a:r>
                        <a:rPr lang="ru-RU" sz="1500" b="0" dirty="0" smtClean="0"/>
                        <a:t>120,6</a:t>
                      </a:r>
                      <a:endParaRPr lang="ru-RU" sz="1500" b="0" dirty="0"/>
                    </a:p>
                  </a:txBody>
                  <a:tcPr/>
                </a:tc>
                <a:tc>
                  <a:txBody>
                    <a:bodyPr/>
                    <a:lstStyle/>
                    <a:p>
                      <a:pPr algn="ctr"/>
                      <a:r>
                        <a:rPr lang="ru-RU" sz="1500" b="0" dirty="0" smtClean="0"/>
                        <a:t>124,8</a:t>
                      </a:r>
                      <a:endParaRPr lang="ru-RU" sz="1500" b="0" dirty="0"/>
                    </a:p>
                  </a:txBody>
                  <a:tcPr/>
                </a:tc>
              </a:tr>
              <a:tr h="709055">
                <a:tc>
                  <a:txBody>
                    <a:bodyPr/>
                    <a:lstStyle/>
                    <a:p>
                      <a:r>
                        <a:rPr lang="ru-RU" sz="1500" b="1" dirty="0" smtClean="0"/>
                        <a:t>Национальная безопасность</a:t>
                      </a:r>
                      <a:r>
                        <a:rPr lang="ru-RU" sz="1500" b="1" baseline="0" dirty="0" smtClean="0"/>
                        <a:t> и правоохранительная деятельность</a:t>
                      </a:r>
                      <a:endParaRPr lang="ru-RU" sz="1500" b="1" dirty="0"/>
                    </a:p>
                  </a:txBody>
                  <a:tcPr/>
                </a:tc>
                <a:tc>
                  <a:txBody>
                    <a:bodyPr/>
                    <a:lstStyle/>
                    <a:p>
                      <a:pPr algn="ctr"/>
                      <a:r>
                        <a:rPr lang="ru-RU" sz="1500" b="0" dirty="0" smtClean="0"/>
                        <a:t>0310</a:t>
                      </a:r>
                      <a:endParaRPr lang="ru-RU" sz="1500" b="0" dirty="0"/>
                    </a:p>
                  </a:txBody>
                  <a:tcPr/>
                </a:tc>
                <a:tc>
                  <a:txBody>
                    <a:bodyPr/>
                    <a:lstStyle/>
                    <a:p>
                      <a:pPr algn="ctr"/>
                      <a:r>
                        <a:rPr lang="ru-RU" sz="1500" b="0" dirty="0" smtClean="0"/>
                        <a:t>244,0</a:t>
                      </a:r>
                      <a:endParaRPr lang="ru-RU" sz="1500" b="0" dirty="0"/>
                    </a:p>
                  </a:txBody>
                  <a:tcPr/>
                </a:tc>
                <a:tc>
                  <a:txBody>
                    <a:bodyPr/>
                    <a:lstStyle/>
                    <a:p>
                      <a:pPr algn="ctr"/>
                      <a:r>
                        <a:rPr lang="ru-RU" sz="1500" b="0" dirty="0" smtClean="0"/>
                        <a:t>114,0</a:t>
                      </a:r>
                      <a:endParaRPr lang="ru-RU" sz="1500" b="0" dirty="0"/>
                    </a:p>
                  </a:txBody>
                  <a:tcPr/>
                </a:tc>
                <a:tc>
                  <a:txBody>
                    <a:bodyPr/>
                    <a:lstStyle/>
                    <a:p>
                      <a:pPr algn="ctr"/>
                      <a:r>
                        <a:rPr lang="ru-RU" sz="1500" b="0" dirty="0" smtClean="0"/>
                        <a:t>114,0</a:t>
                      </a:r>
                      <a:endParaRPr lang="ru-RU" sz="1500" b="0" dirty="0"/>
                    </a:p>
                  </a:txBody>
                  <a:tcPr/>
                </a:tc>
              </a:tr>
              <a:tr h="366928">
                <a:tc>
                  <a:txBody>
                    <a:bodyPr/>
                    <a:lstStyle/>
                    <a:p>
                      <a:r>
                        <a:rPr lang="ru-RU" sz="1500" b="1" dirty="0" smtClean="0"/>
                        <a:t>Дорожное хозяйство</a:t>
                      </a:r>
                      <a:endParaRPr lang="ru-RU" sz="1500" b="1" dirty="0"/>
                    </a:p>
                  </a:txBody>
                  <a:tcPr/>
                </a:tc>
                <a:tc>
                  <a:txBody>
                    <a:bodyPr/>
                    <a:lstStyle/>
                    <a:p>
                      <a:pPr algn="ctr"/>
                      <a:r>
                        <a:rPr lang="ru-RU" sz="1500" b="0" dirty="0" smtClean="0"/>
                        <a:t>0409</a:t>
                      </a:r>
                      <a:endParaRPr lang="ru-RU" sz="1500" b="0" dirty="0"/>
                    </a:p>
                  </a:txBody>
                  <a:tcPr/>
                </a:tc>
                <a:tc>
                  <a:txBody>
                    <a:bodyPr/>
                    <a:lstStyle/>
                    <a:p>
                      <a:pPr algn="ctr"/>
                      <a:r>
                        <a:rPr lang="ru-RU" sz="1500" b="0" dirty="0" smtClean="0"/>
                        <a:t>0,0</a:t>
                      </a:r>
                      <a:endParaRPr lang="ru-RU" sz="1500" b="0" dirty="0"/>
                    </a:p>
                  </a:txBody>
                  <a:tcPr/>
                </a:tc>
                <a:tc>
                  <a:txBody>
                    <a:bodyPr/>
                    <a:lstStyle/>
                    <a:p>
                      <a:pPr algn="ctr"/>
                      <a:endParaRPr lang="ru-RU" sz="1500" b="0" dirty="0"/>
                    </a:p>
                  </a:txBody>
                  <a:tcPr/>
                </a:tc>
                <a:tc>
                  <a:txBody>
                    <a:bodyPr/>
                    <a:lstStyle/>
                    <a:p>
                      <a:pPr algn="ctr"/>
                      <a:endParaRPr lang="ru-RU" sz="1500" b="0" dirty="0"/>
                    </a:p>
                  </a:txBody>
                  <a:tcPr/>
                </a:tc>
              </a:tr>
              <a:tr h="410801">
                <a:tc>
                  <a:txBody>
                    <a:bodyPr/>
                    <a:lstStyle/>
                    <a:p>
                      <a:r>
                        <a:rPr lang="ru-RU" sz="1500" b="1" dirty="0" smtClean="0"/>
                        <a:t>Жилищно-коммунальное хозяйство</a:t>
                      </a:r>
                      <a:endParaRPr lang="ru-RU" sz="1500" b="1" dirty="0"/>
                    </a:p>
                  </a:txBody>
                  <a:tcPr/>
                </a:tc>
                <a:tc>
                  <a:txBody>
                    <a:bodyPr/>
                    <a:lstStyle/>
                    <a:p>
                      <a:pPr algn="ctr"/>
                      <a:r>
                        <a:rPr lang="ru-RU" sz="1500" b="0" dirty="0" smtClean="0"/>
                        <a:t>0503</a:t>
                      </a:r>
                      <a:endParaRPr lang="ru-RU" sz="1500" b="0" dirty="0"/>
                    </a:p>
                  </a:txBody>
                  <a:tcPr/>
                </a:tc>
                <a:tc>
                  <a:txBody>
                    <a:bodyPr/>
                    <a:lstStyle/>
                    <a:p>
                      <a:pPr algn="ctr"/>
                      <a:r>
                        <a:rPr lang="ru-RU" sz="1500" b="0" dirty="0" smtClean="0"/>
                        <a:t>17237,7</a:t>
                      </a:r>
                      <a:endParaRPr lang="ru-RU" sz="1500" b="0" dirty="0"/>
                    </a:p>
                  </a:txBody>
                  <a:tcPr/>
                </a:tc>
                <a:tc>
                  <a:txBody>
                    <a:bodyPr/>
                    <a:lstStyle/>
                    <a:p>
                      <a:pPr algn="ctr"/>
                      <a:r>
                        <a:rPr lang="ru-RU" sz="1500" b="0" dirty="0" smtClean="0"/>
                        <a:t>1330</a:t>
                      </a:r>
                      <a:endParaRPr lang="ru-RU" sz="1500" b="0" dirty="0"/>
                    </a:p>
                  </a:txBody>
                  <a:tcPr/>
                </a:tc>
                <a:tc>
                  <a:txBody>
                    <a:bodyPr/>
                    <a:lstStyle/>
                    <a:p>
                      <a:pPr algn="ctr"/>
                      <a:r>
                        <a:rPr lang="ru-RU" sz="1500" b="0" dirty="0" smtClean="0"/>
                        <a:t>1283,6</a:t>
                      </a:r>
                    </a:p>
                  </a:txBody>
                  <a:tcPr/>
                </a:tc>
              </a:tr>
              <a:tr h="410801">
                <a:tc>
                  <a:txBody>
                    <a:bodyPr/>
                    <a:lstStyle/>
                    <a:p>
                      <a:r>
                        <a:rPr lang="ru-RU" sz="1500" b="1" dirty="0" smtClean="0"/>
                        <a:t>Культура, кинематография</a:t>
                      </a:r>
                      <a:endParaRPr lang="ru-RU" sz="1500" b="1" dirty="0"/>
                    </a:p>
                  </a:txBody>
                  <a:tcPr/>
                </a:tc>
                <a:tc>
                  <a:txBody>
                    <a:bodyPr/>
                    <a:lstStyle/>
                    <a:p>
                      <a:pPr algn="ctr"/>
                      <a:r>
                        <a:rPr lang="ru-RU" sz="1500" b="0" dirty="0" smtClean="0"/>
                        <a:t>0801</a:t>
                      </a:r>
                      <a:endParaRPr lang="ru-RU" sz="1500" b="0" dirty="0"/>
                    </a:p>
                  </a:txBody>
                  <a:tcPr/>
                </a:tc>
                <a:tc>
                  <a:txBody>
                    <a:bodyPr/>
                    <a:lstStyle/>
                    <a:p>
                      <a:pPr algn="ctr"/>
                      <a:r>
                        <a:rPr lang="ru-RU" sz="1500" b="0" dirty="0" smtClean="0"/>
                        <a:t>4617,8</a:t>
                      </a:r>
                      <a:endParaRPr lang="ru-RU" sz="1500" b="0" dirty="0"/>
                    </a:p>
                  </a:txBody>
                  <a:tcPr/>
                </a:tc>
                <a:tc>
                  <a:txBody>
                    <a:bodyPr/>
                    <a:lstStyle/>
                    <a:p>
                      <a:pPr algn="ctr"/>
                      <a:r>
                        <a:rPr lang="ru-RU" sz="1500" b="0" dirty="0" smtClean="0"/>
                        <a:t>2995,2</a:t>
                      </a:r>
                      <a:endParaRPr lang="ru-RU" sz="1500" b="0" dirty="0"/>
                    </a:p>
                  </a:txBody>
                  <a:tcPr/>
                </a:tc>
                <a:tc>
                  <a:txBody>
                    <a:bodyPr/>
                    <a:lstStyle/>
                    <a:p>
                      <a:pPr algn="ctr"/>
                      <a:r>
                        <a:rPr lang="ru-RU" sz="1500" b="0" dirty="0" smtClean="0"/>
                        <a:t>2995,3</a:t>
                      </a:r>
                      <a:endParaRPr lang="ru-RU" sz="1500" b="0" dirty="0"/>
                    </a:p>
                  </a:txBody>
                  <a:tcPr/>
                </a:tc>
              </a:tr>
              <a:tr h="410801">
                <a:tc>
                  <a:txBody>
                    <a:bodyPr/>
                    <a:lstStyle/>
                    <a:p>
                      <a:r>
                        <a:rPr lang="ru-RU" sz="1500" b="1" dirty="0" smtClean="0"/>
                        <a:t>Социальная политика</a:t>
                      </a:r>
                      <a:endParaRPr lang="ru-RU" sz="1500" b="1" dirty="0"/>
                    </a:p>
                  </a:txBody>
                  <a:tcPr/>
                </a:tc>
                <a:tc>
                  <a:txBody>
                    <a:bodyPr/>
                    <a:lstStyle/>
                    <a:p>
                      <a:pPr algn="ctr"/>
                      <a:r>
                        <a:rPr lang="ru-RU" sz="1500" b="0" dirty="0" smtClean="0"/>
                        <a:t>1001</a:t>
                      </a:r>
                      <a:endParaRPr lang="ru-RU" sz="1500" b="0" dirty="0"/>
                    </a:p>
                  </a:txBody>
                  <a:tcPr/>
                </a:tc>
                <a:tc>
                  <a:txBody>
                    <a:bodyPr/>
                    <a:lstStyle/>
                    <a:p>
                      <a:pPr algn="ctr"/>
                      <a:r>
                        <a:rPr lang="ru-RU" sz="1500" b="0" dirty="0" smtClean="0"/>
                        <a:t>220,4</a:t>
                      </a:r>
                      <a:endParaRPr lang="ru-RU" sz="1500" b="0" dirty="0"/>
                    </a:p>
                  </a:txBody>
                  <a:tcPr/>
                </a:tc>
                <a:tc>
                  <a:txBody>
                    <a:bodyPr/>
                    <a:lstStyle/>
                    <a:p>
                      <a:pPr algn="ctr"/>
                      <a:r>
                        <a:rPr lang="ru-RU" sz="1500" b="0" dirty="0" smtClean="0"/>
                        <a:t>220,4</a:t>
                      </a:r>
                      <a:endParaRPr lang="ru-RU" sz="1500" b="0" dirty="0"/>
                    </a:p>
                  </a:txBody>
                  <a:tcPr/>
                </a:tc>
                <a:tc>
                  <a:txBody>
                    <a:bodyPr/>
                    <a:lstStyle/>
                    <a:p>
                      <a:pPr algn="ctr"/>
                      <a:r>
                        <a:rPr lang="ru-RU" sz="1500" b="0" dirty="0" smtClean="0"/>
                        <a:t>220,4</a:t>
                      </a:r>
                      <a:endParaRPr lang="ru-RU" sz="1500" b="0" dirty="0"/>
                    </a:p>
                  </a:txBody>
                  <a:tcPr/>
                </a:tc>
              </a:tr>
              <a:tr h="410801">
                <a:tc>
                  <a:txBody>
                    <a:bodyPr/>
                    <a:lstStyle/>
                    <a:p>
                      <a:r>
                        <a:rPr lang="ru-RU" sz="1500" b="1" dirty="0" smtClean="0"/>
                        <a:t>Физическая культура и спорт</a:t>
                      </a:r>
                      <a:endParaRPr lang="ru-RU" sz="1500" b="1" dirty="0"/>
                    </a:p>
                  </a:txBody>
                  <a:tcPr/>
                </a:tc>
                <a:tc>
                  <a:txBody>
                    <a:bodyPr/>
                    <a:lstStyle/>
                    <a:p>
                      <a:pPr algn="ctr"/>
                      <a:r>
                        <a:rPr lang="ru-RU" sz="1500" b="0" dirty="0" smtClean="0"/>
                        <a:t>1102</a:t>
                      </a:r>
                      <a:endParaRPr lang="ru-RU" sz="1500" b="0" dirty="0"/>
                    </a:p>
                  </a:txBody>
                  <a:tcPr/>
                </a:tc>
                <a:tc>
                  <a:txBody>
                    <a:bodyPr/>
                    <a:lstStyle/>
                    <a:p>
                      <a:pPr algn="ctr"/>
                      <a:r>
                        <a:rPr lang="ru-RU" sz="1500" b="0" dirty="0" smtClean="0"/>
                        <a:t>84,0</a:t>
                      </a:r>
                      <a:endParaRPr lang="ru-RU" sz="1500" b="0" dirty="0"/>
                    </a:p>
                  </a:txBody>
                  <a:tcPr/>
                </a:tc>
                <a:tc>
                  <a:txBody>
                    <a:bodyPr/>
                    <a:lstStyle/>
                    <a:p>
                      <a:pPr algn="ctr"/>
                      <a:r>
                        <a:rPr lang="ru-RU" sz="1500" b="0" dirty="0" smtClean="0"/>
                        <a:t>0,0</a:t>
                      </a:r>
                      <a:endParaRPr lang="ru-RU" sz="1500" b="0" dirty="0"/>
                    </a:p>
                  </a:txBody>
                  <a:tcPr/>
                </a:tc>
                <a:tc>
                  <a:txBody>
                    <a:bodyPr/>
                    <a:lstStyle/>
                    <a:p>
                      <a:pPr algn="ctr"/>
                      <a:r>
                        <a:rPr lang="ru-RU" sz="1500" b="0" dirty="0" smtClean="0"/>
                        <a:t>0,0</a:t>
                      </a:r>
                      <a:endParaRPr lang="ru-RU" sz="1500" b="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838200"/>
          </a:xfrm>
        </p:spPr>
        <p:txBody>
          <a:bodyPr>
            <a:normAutofit fontScale="90000"/>
          </a:bodyPr>
          <a:lstStyle/>
          <a:p>
            <a:pPr algn="ctr" eaLnBrk="1" fontAlgn="auto" hangingPunct="1">
              <a:spcAft>
                <a:spcPts val="0"/>
              </a:spcAft>
              <a:defRPr/>
            </a:pPr>
            <a:r>
              <a:rPr lang="ru-RU" sz="2900" dirty="0" smtClean="0">
                <a:solidFill>
                  <a:schemeClr val="tx1"/>
                </a:solidFill>
              </a:rPr>
              <a:t>Структура расходов бюджета Васильевского сельского поселения на 2023 г</a:t>
            </a:r>
            <a:r>
              <a:rPr lang="ru-RU" dirty="0" smtClean="0"/>
              <a:t>.</a:t>
            </a:r>
            <a:endParaRPr lang="ru-RU" dirty="0"/>
          </a:p>
        </p:txBody>
      </p:sp>
      <p:graphicFrame>
        <p:nvGraphicFramePr>
          <p:cNvPr id="3" name="Содержимое 4"/>
          <p:cNvGraphicFramePr>
            <a:graphicFrameLocks noGrp="1"/>
          </p:cNvGraphicFramePr>
          <p:nvPr>
            <p:ph idx="1"/>
            <p:extLst>
              <p:ext uri="{D42A27DB-BD31-4B8C-83A1-F6EECF244321}">
                <p14:modId xmlns:p14="http://schemas.microsoft.com/office/powerpoint/2010/main" val="1257357602"/>
              </p:ext>
            </p:extLst>
          </p:nvPr>
        </p:nvGraphicFramePr>
        <p:xfrm>
          <a:off x="251520" y="1124744"/>
          <a:ext cx="8686800" cy="56166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955576"/>
          </a:xfrm>
        </p:spPr>
        <p:txBody>
          <a:bodyPr>
            <a:normAutofit fontScale="90000"/>
          </a:bodyPr>
          <a:lstStyle/>
          <a:p>
            <a:pPr algn="ctr" eaLnBrk="1" fontAlgn="auto" hangingPunct="1">
              <a:spcAft>
                <a:spcPts val="0"/>
              </a:spcAft>
              <a:defRPr/>
            </a:pPr>
            <a:r>
              <a:rPr lang="ru-RU" b="1" dirty="0" smtClean="0">
                <a:solidFill>
                  <a:schemeClr val="tx1"/>
                </a:solidFill>
              </a:rPr>
              <a:t>Расходы на содержание органов местного самоуправления</a:t>
            </a:r>
            <a:endParaRPr lang="ru-RU" b="1" dirty="0">
              <a:solidFill>
                <a:schemeClr val="tx1"/>
              </a:solidFill>
            </a:endParaRPr>
          </a:p>
        </p:txBody>
      </p:sp>
      <p:graphicFrame>
        <p:nvGraphicFramePr>
          <p:cNvPr id="4" name="Содержимое 4"/>
          <p:cNvGraphicFramePr>
            <a:graphicFrameLocks noGrp="1"/>
          </p:cNvGraphicFramePr>
          <p:nvPr>
            <p:ph idx="1"/>
            <p:extLst>
              <p:ext uri="{D42A27DB-BD31-4B8C-83A1-F6EECF244321}">
                <p14:modId xmlns:p14="http://schemas.microsoft.com/office/powerpoint/2010/main" val="2881255883"/>
              </p:ext>
            </p:extLst>
          </p:nvPr>
        </p:nvGraphicFramePr>
        <p:xfrm>
          <a:off x="179388" y="1643063"/>
          <a:ext cx="8750361" cy="1798825"/>
        </p:xfrm>
        <a:graphic>
          <a:graphicData uri="http://schemas.openxmlformats.org/drawingml/2006/table">
            <a:tbl>
              <a:tblPr/>
              <a:tblGrid>
                <a:gridCol w="7251989"/>
                <a:gridCol w="1498372"/>
              </a:tblGrid>
              <a:tr h="215101">
                <a:tc>
                  <a:txBody>
                    <a:bodyPr/>
                    <a:lstStyle/>
                    <a:p>
                      <a:pPr algn="l" fontAlgn="b"/>
                      <a:endParaRPr lang="ru-RU" sz="14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ru-RU" sz="1400" b="1" i="0" u="none" strike="noStrike" dirty="0">
                          <a:solidFill>
                            <a:srgbClr val="000000"/>
                          </a:solidFill>
                          <a:latin typeface="Calibri"/>
                        </a:rPr>
                        <a:t>(тыс. рублей)</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15101">
                <a:tc>
                  <a:txBody>
                    <a:bodyPr/>
                    <a:lstStyle/>
                    <a:p>
                      <a:pPr algn="ctr" fontAlgn="b"/>
                      <a:r>
                        <a:rPr lang="ru-RU" sz="1400" b="1" i="0" u="none" strike="noStrike" dirty="0">
                          <a:solidFill>
                            <a:srgbClr val="000000"/>
                          </a:solidFill>
                          <a:latin typeface="Calibri"/>
                        </a:rPr>
                        <a:t> </a:t>
                      </a:r>
                      <a:r>
                        <a:rPr lang="ru-RU" sz="1400" b="1" i="0" u="none" strike="noStrike" dirty="0" smtClean="0">
                          <a:solidFill>
                            <a:srgbClr val="000000"/>
                          </a:solidFill>
                          <a:latin typeface="Calibri"/>
                        </a:rPr>
                        <a:t>НАПРАВЛЕНИЕ РАСХОДОВ</a:t>
                      </a:r>
                      <a:endParaRPr lang="ru-RU"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1" i="0" u="none" strike="noStrike" dirty="0" smtClean="0">
                          <a:solidFill>
                            <a:srgbClr val="000000"/>
                          </a:solidFill>
                          <a:latin typeface="Calibri"/>
                        </a:rPr>
                        <a:t>2023 </a:t>
                      </a:r>
                      <a:r>
                        <a:rPr lang="ru-RU" sz="1400" b="1" i="0" u="none" strike="noStrike" dirty="0">
                          <a:solidFill>
                            <a:srgbClr val="000000"/>
                          </a:solidFill>
                          <a:latin typeface="Calibri"/>
                        </a:rPr>
                        <a:t>год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70611">
                <a:tc>
                  <a:txBody>
                    <a:bodyPr/>
                    <a:lstStyle/>
                    <a:p>
                      <a:pPr algn="l" fontAlgn="b"/>
                      <a:r>
                        <a:rPr lang="ru-RU" sz="1400" b="0" i="0" u="none" strike="noStrike" dirty="0" smtClean="0">
                          <a:solidFill>
                            <a:srgbClr val="000000"/>
                          </a:solidFill>
                          <a:latin typeface="Calibri"/>
                        </a:rPr>
                        <a:t>Функционирование высшего должностного лица муниципального образования</a:t>
                      </a:r>
                      <a:endParaRPr lang="ru-RU"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smtClean="0">
                          <a:solidFill>
                            <a:srgbClr val="000000"/>
                          </a:solidFill>
                          <a:latin typeface="Calibri"/>
                        </a:rPr>
                        <a:t>937,9</a:t>
                      </a:r>
                      <a:endParaRPr lang="ru-RU"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70611">
                <a:tc>
                  <a:txBody>
                    <a:bodyPr/>
                    <a:lstStyle/>
                    <a:p>
                      <a:pPr algn="l" fontAlgn="b"/>
                      <a:r>
                        <a:rPr lang="ru-RU" sz="1400" b="0" i="0" u="none" strike="noStrike" dirty="0" smtClean="0">
                          <a:solidFill>
                            <a:srgbClr val="000000"/>
                          </a:solidFill>
                          <a:latin typeface="Calibri"/>
                        </a:rPr>
                        <a:t>Функционирование представительных органов муниципальных образований</a:t>
                      </a:r>
                      <a:endParaRPr lang="ru-RU"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endParaRPr lang="ru-RU"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70611">
                <a:tc>
                  <a:txBody>
                    <a:bodyPr/>
                    <a:lstStyle/>
                    <a:p>
                      <a:pPr algn="l" fontAlgn="b"/>
                      <a:r>
                        <a:rPr lang="ru-RU" sz="1400" b="0" i="0" u="none" strike="noStrike" dirty="0" smtClean="0">
                          <a:solidFill>
                            <a:srgbClr val="000000"/>
                          </a:solidFill>
                          <a:latin typeface="Calibri"/>
                        </a:rPr>
                        <a:t>Функционирование местных администраций</a:t>
                      </a:r>
                      <a:endParaRPr lang="ru-RU"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smtClean="0">
                          <a:solidFill>
                            <a:srgbClr val="000000"/>
                          </a:solidFill>
                          <a:latin typeface="Calibri"/>
                        </a:rPr>
                        <a:t>3361,6</a:t>
                      </a:r>
                      <a:endParaRPr lang="ru-RU"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70611">
                <a:tc>
                  <a:txBody>
                    <a:bodyPr/>
                    <a:lstStyle/>
                    <a:p>
                      <a:pPr algn="l" fontAlgn="b"/>
                      <a:r>
                        <a:rPr lang="ru-RU" sz="1400" b="0" i="0" u="none" strike="noStrike" dirty="0" smtClean="0">
                          <a:solidFill>
                            <a:srgbClr val="000000"/>
                          </a:solidFill>
                          <a:latin typeface="Calibri"/>
                        </a:rPr>
                        <a:t>Взносы в Совет муниципальных образований</a:t>
                      </a:r>
                      <a:endParaRPr lang="ru-RU"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smtClean="0">
                          <a:solidFill>
                            <a:srgbClr val="000000"/>
                          </a:solidFill>
                          <a:latin typeface="Calibri"/>
                        </a:rPr>
                        <a:t>6,7</a:t>
                      </a:r>
                      <a:endParaRPr lang="ru-RU"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70611">
                <a:tc>
                  <a:txBody>
                    <a:bodyPr/>
                    <a:lstStyle/>
                    <a:p>
                      <a:pPr algn="l" fontAlgn="b"/>
                      <a:r>
                        <a:rPr lang="ru-RU" sz="1400" b="1" i="0" u="none" strike="noStrike" dirty="0">
                          <a:solidFill>
                            <a:srgbClr val="000000"/>
                          </a:solidFill>
                          <a:latin typeface="Calibri"/>
                        </a:rPr>
                        <a:t>ИТОГО расходов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1" i="0" u="none" strike="noStrike" dirty="0" smtClean="0">
                          <a:solidFill>
                            <a:srgbClr val="000000"/>
                          </a:solidFill>
                          <a:latin typeface="Calibri"/>
                        </a:rPr>
                        <a:t>4306,2</a:t>
                      </a:r>
                      <a:endParaRPr lang="ru-RU"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7" name="TextBox 6"/>
          <p:cNvSpPr txBox="1"/>
          <p:nvPr/>
        </p:nvSpPr>
        <p:spPr>
          <a:xfrm rot="10800000" flipV="1">
            <a:off x="4364435" y="3845659"/>
            <a:ext cx="4464372" cy="30777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ru-RU" sz="1200" b="1" dirty="0"/>
              <a:t>Численность </a:t>
            </a:r>
            <a:r>
              <a:rPr lang="ru-RU" sz="1400" b="1" dirty="0"/>
              <a:t>муниципальных</a:t>
            </a:r>
            <a:r>
              <a:rPr lang="ru-RU" sz="1200" b="1" dirty="0"/>
              <a:t> служащих – </a:t>
            </a:r>
            <a:r>
              <a:rPr lang="ru-RU" sz="1200" b="1" dirty="0" smtClean="0"/>
              <a:t>5 человек</a:t>
            </a:r>
            <a:endParaRPr lang="ru-RU" sz="1200" b="1" dirty="0"/>
          </a:p>
        </p:txBody>
      </p:sp>
      <p:sp>
        <p:nvSpPr>
          <p:cNvPr id="8" name="TextBox 7"/>
          <p:cNvSpPr txBox="1"/>
          <p:nvPr/>
        </p:nvSpPr>
        <p:spPr>
          <a:xfrm>
            <a:off x="107504" y="3861048"/>
            <a:ext cx="3960440"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ru-RU" sz="1400" b="1" dirty="0" smtClean="0">
                <a:solidFill>
                  <a:srgbClr val="000000"/>
                </a:solidFill>
              </a:rPr>
              <a:t>Численность жителей Васильевского сельского поселения, постоянно проживающих на территории -</a:t>
            </a:r>
            <a:r>
              <a:rPr lang="ru-RU" sz="1400" b="1" dirty="0" smtClean="0">
                <a:solidFill>
                  <a:srgbClr val="000000"/>
                </a:solidFill>
                <a:latin typeface="Arial" charset="0"/>
              </a:rPr>
              <a:t> 2192</a:t>
            </a:r>
            <a:r>
              <a:rPr lang="ru-RU" sz="1400" b="1" dirty="0" smtClean="0">
                <a:solidFill>
                  <a:srgbClr val="000000"/>
                </a:solidFill>
              </a:rPr>
              <a:t>  </a:t>
            </a:r>
            <a:r>
              <a:rPr lang="ru-RU" sz="1400" b="1" dirty="0">
                <a:solidFill>
                  <a:srgbClr val="000000"/>
                </a:solidFill>
              </a:rPr>
              <a:t>человек</a:t>
            </a:r>
            <a:r>
              <a:rPr lang="ru-RU" sz="1400" b="1" dirty="0">
                <a:solidFill>
                  <a:srgbClr val="000000"/>
                </a:solidFill>
                <a:latin typeface="Arial" charset="0"/>
              </a:rPr>
              <a:t> </a:t>
            </a:r>
            <a:endParaRPr lang="ru-RU" sz="1400" b="1" dirty="0" smtClean="0">
              <a:solidFill>
                <a:srgbClr val="000000"/>
              </a:solidFill>
              <a:latin typeface="Arial" charset="0"/>
            </a:endParaRPr>
          </a:p>
          <a:p>
            <a:pPr algn="ctr">
              <a:defRPr/>
            </a:pPr>
            <a:r>
              <a:rPr lang="ru-RU" sz="1400" b="1" dirty="0" smtClean="0">
                <a:solidFill>
                  <a:srgbClr val="000000"/>
                </a:solidFill>
                <a:latin typeface="Arial" charset="0"/>
              </a:rPr>
              <a:t>(</a:t>
            </a:r>
            <a:r>
              <a:rPr lang="ru-RU" sz="1400" b="1" dirty="0">
                <a:solidFill>
                  <a:srgbClr val="000000"/>
                </a:solidFill>
                <a:latin typeface="Arial" charset="0"/>
              </a:rPr>
              <a:t>по состоянию на </a:t>
            </a:r>
            <a:r>
              <a:rPr lang="ru-RU" sz="1400" b="1" dirty="0" smtClean="0">
                <a:solidFill>
                  <a:srgbClr val="000000"/>
                </a:solidFill>
                <a:latin typeface="Arial" charset="0"/>
              </a:rPr>
              <a:t>01.01.2022</a:t>
            </a:r>
            <a:endParaRPr lang="ru-RU" sz="1400" b="1"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710" y="0"/>
            <a:ext cx="7055380" cy="1853248"/>
          </a:xfrm>
        </p:spPr>
        <p:txBody>
          <a:bodyPr/>
          <a:lstStyle/>
          <a:p>
            <a:r>
              <a:rPr lang="ru-RU" dirty="0" smtClean="0"/>
              <a:t>Муниципальные программы</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71499768"/>
              </p:ext>
            </p:extLst>
          </p:nvPr>
        </p:nvGraphicFramePr>
        <p:xfrm>
          <a:off x="323528" y="1397650"/>
          <a:ext cx="8686800" cy="6087278"/>
        </p:xfrm>
        <a:graphic>
          <a:graphicData uri="http://schemas.openxmlformats.org/drawingml/2006/table">
            <a:tbl>
              <a:tblPr firstRow="1" bandRow="1">
                <a:tableStyleId>{5C22544A-7EE6-4342-B048-85BDC9FD1C3A}</a:tableStyleId>
              </a:tblPr>
              <a:tblGrid>
                <a:gridCol w="5059288"/>
                <a:gridCol w="1152128"/>
                <a:gridCol w="1152128"/>
                <a:gridCol w="1323256"/>
              </a:tblGrid>
              <a:tr h="0">
                <a:tc>
                  <a:txBody>
                    <a:bodyPr/>
                    <a:lstStyle/>
                    <a:p>
                      <a:r>
                        <a:rPr lang="ru-RU" dirty="0" smtClean="0"/>
                        <a:t>Наименование</a:t>
                      </a:r>
                      <a:endParaRPr lang="ru-RU" dirty="0"/>
                    </a:p>
                  </a:txBody>
                  <a:tcPr/>
                </a:tc>
                <a:tc>
                  <a:txBody>
                    <a:bodyPr/>
                    <a:lstStyle/>
                    <a:p>
                      <a:r>
                        <a:rPr lang="ru-RU" dirty="0" smtClean="0"/>
                        <a:t>2023</a:t>
                      </a:r>
                      <a:endParaRPr lang="ru-RU" dirty="0"/>
                    </a:p>
                  </a:txBody>
                  <a:tcPr/>
                </a:tc>
                <a:tc>
                  <a:txBody>
                    <a:bodyPr/>
                    <a:lstStyle/>
                    <a:p>
                      <a:r>
                        <a:rPr lang="ru-RU" dirty="0" smtClean="0"/>
                        <a:t>2024</a:t>
                      </a:r>
                      <a:endParaRPr lang="ru-RU" dirty="0"/>
                    </a:p>
                  </a:txBody>
                  <a:tcPr/>
                </a:tc>
                <a:tc>
                  <a:txBody>
                    <a:bodyPr/>
                    <a:lstStyle/>
                    <a:p>
                      <a:r>
                        <a:rPr lang="ru-RU" dirty="0" smtClean="0"/>
                        <a:t>2025</a:t>
                      </a:r>
                      <a:endParaRPr lang="ru-RU" dirty="0"/>
                    </a:p>
                  </a:txBody>
                  <a:tcPr/>
                </a:tc>
              </a:tr>
              <a:tr h="672712">
                <a:tc>
                  <a:txBody>
                    <a:bodyPr/>
                    <a:lstStyle/>
                    <a:p>
                      <a:r>
                        <a:rPr lang="ru-RU" dirty="0" smtClean="0"/>
                        <a:t>1. Обеспечение пожарной безопасности Васильевского сельского поселения</a:t>
                      </a:r>
                      <a:endParaRPr lang="ru-RU" dirty="0"/>
                    </a:p>
                  </a:txBody>
                  <a:tcPr/>
                </a:tc>
                <a:tc>
                  <a:txBody>
                    <a:bodyPr/>
                    <a:lstStyle/>
                    <a:p>
                      <a:r>
                        <a:rPr lang="ru-RU" dirty="0" smtClean="0"/>
                        <a:t>244,0</a:t>
                      </a:r>
                      <a:endParaRPr lang="ru-RU" dirty="0"/>
                    </a:p>
                  </a:txBody>
                  <a:tcPr/>
                </a:tc>
                <a:tc>
                  <a:txBody>
                    <a:bodyPr/>
                    <a:lstStyle/>
                    <a:p>
                      <a:r>
                        <a:rPr lang="ru-RU" dirty="0" smtClean="0"/>
                        <a:t>114,0</a:t>
                      </a:r>
                      <a:endParaRPr lang="ru-RU" dirty="0"/>
                    </a:p>
                  </a:txBody>
                  <a:tcPr/>
                </a:tc>
                <a:tc>
                  <a:txBody>
                    <a:bodyPr/>
                    <a:lstStyle/>
                    <a:p>
                      <a:r>
                        <a:rPr lang="ru-RU" dirty="0" smtClean="0"/>
                        <a:t>114,0</a:t>
                      </a:r>
                      <a:endParaRPr lang="ru-RU" dirty="0"/>
                    </a:p>
                  </a:txBody>
                  <a:tcPr/>
                </a:tc>
              </a:tr>
              <a:tr h="672712">
                <a:tc>
                  <a:txBody>
                    <a:bodyPr/>
                    <a:lstStyle/>
                    <a:p>
                      <a:r>
                        <a:rPr lang="ru-RU" dirty="0" smtClean="0"/>
                        <a:t>2. Благоустройство и озеленение территории Васильевского сельского поселения</a:t>
                      </a:r>
                      <a:endParaRPr lang="ru-RU" dirty="0"/>
                    </a:p>
                  </a:txBody>
                  <a:tcPr/>
                </a:tc>
                <a:tc>
                  <a:txBody>
                    <a:bodyPr/>
                    <a:lstStyle/>
                    <a:p>
                      <a:r>
                        <a:rPr lang="ru-RU" dirty="0" smtClean="0"/>
                        <a:t>16937,7</a:t>
                      </a:r>
                      <a:endParaRPr lang="ru-RU" dirty="0"/>
                    </a:p>
                  </a:txBody>
                  <a:tcPr/>
                </a:tc>
                <a:tc>
                  <a:txBody>
                    <a:bodyPr/>
                    <a:lstStyle/>
                    <a:p>
                      <a:r>
                        <a:rPr lang="ru-RU" dirty="0" smtClean="0"/>
                        <a:t>1320,00</a:t>
                      </a:r>
                      <a:endParaRPr lang="ru-RU" dirty="0"/>
                    </a:p>
                  </a:txBody>
                  <a:tcPr/>
                </a:tc>
                <a:tc>
                  <a:txBody>
                    <a:bodyPr/>
                    <a:lstStyle/>
                    <a:p>
                      <a:r>
                        <a:rPr lang="ru-RU" dirty="0" smtClean="0"/>
                        <a:t>1273,6</a:t>
                      </a:r>
                      <a:endParaRPr lang="ru-RU" dirty="0"/>
                    </a:p>
                  </a:txBody>
                  <a:tcPr/>
                </a:tc>
              </a:tr>
              <a:tr h="672712">
                <a:tc>
                  <a:txBody>
                    <a:bodyPr/>
                    <a:lstStyle/>
                    <a:p>
                      <a:r>
                        <a:rPr lang="ru-RU" dirty="0" smtClean="0"/>
                        <a:t>3. Управление имуществом Васильевского сельского поселения</a:t>
                      </a:r>
                      <a:endParaRPr lang="ru-RU" dirty="0"/>
                    </a:p>
                  </a:txBody>
                  <a:tcPr/>
                </a:tc>
                <a:tc>
                  <a:txBody>
                    <a:bodyPr/>
                    <a:lstStyle/>
                    <a:p>
                      <a:r>
                        <a:rPr lang="ru-RU" dirty="0" smtClean="0"/>
                        <a:t>10,0</a:t>
                      </a:r>
                      <a:endParaRPr lang="ru-RU" dirty="0"/>
                    </a:p>
                  </a:txBody>
                  <a:tcPr/>
                </a:tc>
                <a:tc>
                  <a:txBody>
                    <a:bodyPr/>
                    <a:lstStyle/>
                    <a:p>
                      <a:r>
                        <a:rPr lang="ru-RU" dirty="0" smtClean="0"/>
                        <a:t>10,0</a:t>
                      </a:r>
                      <a:endParaRPr lang="ru-RU" dirty="0"/>
                    </a:p>
                  </a:txBody>
                  <a:tcPr/>
                </a:tc>
                <a:tc>
                  <a:txBody>
                    <a:bodyPr/>
                    <a:lstStyle/>
                    <a:p>
                      <a:r>
                        <a:rPr lang="ru-RU" dirty="0" smtClean="0"/>
                        <a:t>10,0</a:t>
                      </a:r>
                      <a:endParaRPr lang="ru-RU" dirty="0"/>
                    </a:p>
                  </a:txBody>
                  <a:tcPr/>
                </a:tc>
              </a:tr>
              <a:tr h="672712">
                <a:tc>
                  <a:txBody>
                    <a:bodyPr/>
                    <a:lstStyle/>
                    <a:p>
                      <a:r>
                        <a:rPr lang="ru-RU" dirty="0" smtClean="0"/>
                        <a:t>4.Развитие культуры и спорта Васильевского сельского поселения</a:t>
                      </a:r>
                      <a:endParaRPr lang="ru-RU" dirty="0"/>
                    </a:p>
                  </a:txBody>
                  <a:tcPr/>
                </a:tc>
                <a:tc>
                  <a:txBody>
                    <a:bodyPr/>
                    <a:lstStyle/>
                    <a:p>
                      <a:r>
                        <a:rPr lang="ru-RU" dirty="0" smtClean="0"/>
                        <a:t>4701,8</a:t>
                      </a:r>
                      <a:endParaRPr lang="ru-RU" dirty="0"/>
                    </a:p>
                  </a:txBody>
                  <a:tcPr/>
                </a:tc>
                <a:tc>
                  <a:txBody>
                    <a:bodyPr/>
                    <a:lstStyle/>
                    <a:p>
                      <a:r>
                        <a:rPr lang="ru-RU" dirty="0" smtClean="0"/>
                        <a:t>2995,2</a:t>
                      </a:r>
                      <a:endParaRPr lang="ru-RU" dirty="0"/>
                    </a:p>
                  </a:txBody>
                  <a:tcPr/>
                </a:tc>
                <a:tc>
                  <a:txBody>
                    <a:bodyPr/>
                    <a:lstStyle/>
                    <a:p>
                      <a:r>
                        <a:rPr lang="ru-RU" dirty="0" smtClean="0"/>
                        <a:t>2995,3</a:t>
                      </a:r>
                      <a:endParaRPr lang="ru-RU" dirty="0"/>
                    </a:p>
                  </a:txBody>
                  <a:tcPr/>
                </a:tc>
              </a:tr>
              <a:tr h="961018">
                <a:tc>
                  <a:txBody>
                    <a:bodyPr/>
                    <a:lstStyle/>
                    <a:p>
                      <a:r>
                        <a:rPr lang="ru-RU" dirty="0" smtClean="0"/>
                        <a:t>5. Энергосбережение и повышение энергетической</a:t>
                      </a:r>
                      <a:r>
                        <a:rPr lang="ru-RU" baseline="0" dirty="0" smtClean="0"/>
                        <a:t> эффективности на территории Васильевского сельского поселения</a:t>
                      </a:r>
                      <a:endParaRPr lang="ru-RU" dirty="0"/>
                    </a:p>
                  </a:txBody>
                  <a:tcPr/>
                </a:tc>
                <a:tc>
                  <a:txBody>
                    <a:bodyPr/>
                    <a:lstStyle/>
                    <a:p>
                      <a:r>
                        <a:rPr lang="ru-RU" dirty="0" smtClean="0"/>
                        <a:t>2900,0</a:t>
                      </a:r>
                      <a:endParaRPr lang="ru-RU" dirty="0"/>
                    </a:p>
                  </a:txBody>
                  <a:tcPr/>
                </a:tc>
                <a:tc>
                  <a:txBody>
                    <a:bodyPr/>
                    <a:lstStyle/>
                    <a:p>
                      <a:r>
                        <a:rPr lang="ru-RU" dirty="0" smtClean="0"/>
                        <a:t>0,0</a:t>
                      </a:r>
                      <a:endParaRPr lang="ru-RU" dirty="0"/>
                    </a:p>
                  </a:txBody>
                  <a:tcPr/>
                </a:tc>
                <a:tc>
                  <a:txBody>
                    <a:bodyPr/>
                    <a:lstStyle/>
                    <a:p>
                      <a:r>
                        <a:rPr lang="ru-RU" dirty="0" smtClean="0"/>
                        <a:t>0,0</a:t>
                      </a:r>
                      <a:endParaRPr lang="ru-RU" dirty="0"/>
                    </a:p>
                  </a:txBody>
                  <a:tcPr/>
                </a:tc>
              </a:tr>
              <a:tr h="389746">
                <a:tc>
                  <a:txBody>
                    <a:bodyPr/>
                    <a:lstStyle/>
                    <a:p>
                      <a:r>
                        <a:rPr lang="ru-RU" dirty="0" smtClean="0"/>
                        <a:t>6. Развитие муниципального управления</a:t>
                      </a:r>
                      <a:endParaRPr lang="ru-RU" dirty="0"/>
                    </a:p>
                  </a:txBody>
                  <a:tcPr/>
                </a:tc>
                <a:tc>
                  <a:txBody>
                    <a:bodyPr/>
                    <a:lstStyle/>
                    <a:p>
                      <a:r>
                        <a:rPr lang="ru-RU" dirty="0" smtClean="0"/>
                        <a:t>4308,9</a:t>
                      </a:r>
                      <a:endParaRPr lang="ru-RU" dirty="0"/>
                    </a:p>
                  </a:txBody>
                  <a:tcPr/>
                </a:tc>
                <a:tc>
                  <a:txBody>
                    <a:bodyPr/>
                    <a:lstStyle/>
                    <a:p>
                      <a:r>
                        <a:rPr lang="ru-RU" dirty="0" smtClean="0"/>
                        <a:t>3823,1</a:t>
                      </a:r>
                      <a:endParaRPr lang="ru-RU" dirty="0"/>
                    </a:p>
                  </a:txBody>
                  <a:tcPr/>
                </a:tc>
                <a:tc>
                  <a:txBody>
                    <a:bodyPr/>
                    <a:lstStyle/>
                    <a:p>
                      <a:r>
                        <a:rPr lang="ru-RU" dirty="0" smtClean="0"/>
                        <a:t>3827,3</a:t>
                      </a:r>
                      <a:endParaRPr lang="ru-RU" dirty="0"/>
                    </a:p>
                  </a:txBody>
                  <a:tcPr/>
                </a:tc>
              </a:tr>
              <a:tr h="672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7</a:t>
                      </a:r>
                      <a:r>
                        <a:rPr lang="ru-RU" b="1" dirty="0" smtClean="0">
                          <a:effectLst/>
                        </a:rPr>
                        <a:t>. </a:t>
                      </a:r>
                      <a:r>
                        <a:rPr kumimoji="0" lang="ru-RU" sz="1800" b="0" kern="1200" dirty="0" smtClean="0">
                          <a:solidFill>
                            <a:schemeClr val="dk1"/>
                          </a:solidFill>
                          <a:effectLst/>
                          <a:latin typeface="+mn-lt"/>
                          <a:ea typeface="+mn-ea"/>
                          <a:cs typeface="+mn-cs"/>
                        </a:rPr>
                        <a:t>Дорожная деятельность и обеспечение безопасности дорожного движения</a:t>
                      </a:r>
                      <a:endParaRPr lang="ru-RU" b="0" dirty="0">
                        <a:effectLst/>
                      </a:endParaRPr>
                    </a:p>
                  </a:txBody>
                  <a:tcPr/>
                </a:tc>
                <a:tc>
                  <a:txBody>
                    <a:bodyPr/>
                    <a:lstStyle/>
                    <a:p>
                      <a:r>
                        <a:rPr lang="ru-RU" dirty="0" smtClean="0"/>
                        <a:t>0,0</a:t>
                      </a:r>
                      <a:endParaRPr lang="ru-RU" dirty="0"/>
                    </a:p>
                  </a:txBody>
                  <a:tcPr/>
                </a:tc>
                <a:tc>
                  <a:txBody>
                    <a:bodyPr/>
                    <a:lstStyle/>
                    <a:p>
                      <a:endParaRPr lang="ru-RU" dirty="0"/>
                    </a:p>
                  </a:txBody>
                  <a:tcPr/>
                </a:tc>
                <a:tc>
                  <a:txBody>
                    <a:bodyPr/>
                    <a:lstStyle/>
                    <a:p>
                      <a:endParaRPr lang="ru-RU" dirty="0"/>
                    </a:p>
                  </a:txBody>
                  <a:tcPr/>
                </a:tc>
              </a:tr>
              <a:tr h="389746">
                <a:tc>
                  <a:txBody>
                    <a:bodyPr/>
                    <a:lstStyle/>
                    <a:p>
                      <a:r>
                        <a:rPr lang="ru-RU" dirty="0" smtClean="0"/>
                        <a:t>Непрограммное направление</a:t>
                      </a:r>
                      <a:endParaRPr lang="ru-RU" dirty="0"/>
                    </a:p>
                  </a:txBody>
                  <a:tcPr/>
                </a:tc>
                <a:tc>
                  <a:txBody>
                    <a:bodyPr/>
                    <a:lstStyle/>
                    <a:p>
                      <a:r>
                        <a:rPr lang="ru-RU" dirty="0" smtClean="0"/>
                        <a:t>508</a:t>
                      </a:r>
                      <a:endParaRPr lang="ru-RU" dirty="0"/>
                    </a:p>
                  </a:txBody>
                  <a:tcPr/>
                </a:tc>
                <a:tc>
                  <a:txBody>
                    <a:bodyPr/>
                    <a:lstStyle/>
                    <a:p>
                      <a:r>
                        <a:rPr lang="ru-RU" dirty="0" smtClean="0"/>
                        <a:t>391,6</a:t>
                      </a:r>
                      <a:endParaRPr lang="ru-RU" dirty="0"/>
                    </a:p>
                  </a:txBody>
                  <a:tcPr/>
                </a:tc>
                <a:tc>
                  <a:txBody>
                    <a:bodyPr/>
                    <a:lstStyle/>
                    <a:p>
                      <a:r>
                        <a:rPr lang="ru-RU" dirty="0" smtClean="0"/>
                        <a:t>345,2</a:t>
                      </a:r>
                      <a:endParaRPr lang="ru-RU" dirty="0"/>
                    </a:p>
                  </a:txBody>
                  <a:tcPr/>
                </a:tc>
              </a:tr>
              <a:tr h="389746">
                <a:tc>
                  <a:txBody>
                    <a:bodyPr/>
                    <a:lstStyle/>
                    <a:p>
                      <a:r>
                        <a:rPr lang="ru-RU" dirty="0" smtClean="0"/>
                        <a:t>Итого</a:t>
                      </a:r>
                      <a:endParaRPr lang="ru-RU" dirty="0"/>
                    </a:p>
                  </a:txBody>
                  <a:tcPr/>
                </a:tc>
                <a:tc>
                  <a:txBody>
                    <a:bodyPr/>
                    <a:lstStyle/>
                    <a:p>
                      <a:r>
                        <a:rPr lang="ru-RU" dirty="0" smtClean="0"/>
                        <a:t>27000,4</a:t>
                      </a:r>
                      <a:endParaRPr lang="ru-RU" dirty="0"/>
                    </a:p>
                  </a:txBody>
                  <a:tcPr/>
                </a:tc>
                <a:tc>
                  <a:txBody>
                    <a:bodyPr/>
                    <a:lstStyle/>
                    <a:p>
                      <a:r>
                        <a:rPr lang="ru-RU" dirty="0" smtClean="0"/>
                        <a:t>8872,6</a:t>
                      </a:r>
                      <a:endParaRPr lang="ru-RU" dirty="0"/>
                    </a:p>
                  </a:txBody>
                  <a:tcPr/>
                </a:tc>
                <a:tc>
                  <a:txBody>
                    <a:bodyPr/>
                    <a:lstStyle/>
                    <a:p>
                      <a:r>
                        <a:rPr lang="ru-RU" dirty="0" smtClean="0"/>
                        <a:t>9009,7</a:t>
                      </a:r>
                      <a:endParaRPr lang="ru-RU" dirty="0"/>
                    </a:p>
                  </a:txBody>
                  <a:tcPr/>
                </a:tc>
              </a:tr>
            </a:tbl>
          </a:graphicData>
        </a:graphic>
      </p:graphicFrame>
    </p:spTree>
    <p:extLst>
      <p:ext uri="{BB962C8B-B14F-4D97-AF65-F5344CB8AC3E}">
        <p14:creationId xmlns:p14="http://schemas.microsoft.com/office/powerpoint/2010/main" val="3562323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152128"/>
          </a:xfrm>
          <a:noFill/>
        </p:spPr>
        <p:txBody>
          <a:bodyPr anchor="t">
            <a:normAutofit/>
          </a:bodyPr>
          <a:lstStyle/>
          <a:p>
            <a:pPr algn="ctr"/>
            <a:r>
              <a:rPr lang="ru-RU" sz="1600" dirty="0" smtClean="0">
                <a:solidFill>
                  <a:schemeClr val="accent4">
                    <a:lumMod val="75000"/>
                  </a:schemeClr>
                </a:solidFill>
                <a:latin typeface="Times New Roman" pitchFamily="18" charset="0"/>
                <a:cs typeface="Times New Roman" pitchFamily="18" charset="0"/>
              </a:rPr>
              <a:t>Муниципальная программа Васильевского сельского поселения «</a:t>
            </a:r>
            <a:r>
              <a:rPr lang="ru-RU" sz="1600" dirty="0">
                <a:solidFill>
                  <a:schemeClr val="accent4">
                    <a:lumMod val="75000"/>
                  </a:schemeClr>
                </a:solidFill>
              </a:rPr>
              <a:t>Обеспечение </a:t>
            </a:r>
            <a:r>
              <a:rPr lang="ru-RU" sz="1600" dirty="0" smtClean="0">
                <a:solidFill>
                  <a:schemeClr val="accent4">
                    <a:lumMod val="75000"/>
                  </a:schemeClr>
                </a:solidFill>
              </a:rPr>
              <a:t>МЕРОПРИЯТИЙ В ОБЛАСТИ пожарной </a:t>
            </a:r>
            <a:r>
              <a:rPr lang="ru-RU" sz="1600" dirty="0">
                <a:solidFill>
                  <a:schemeClr val="accent4">
                    <a:lumMod val="75000"/>
                  </a:schemeClr>
                </a:solidFill>
              </a:rPr>
              <a:t>безопасности </a:t>
            </a:r>
            <a:r>
              <a:rPr lang="ru-RU" sz="1600" dirty="0" smtClean="0">
                <a:solidFill>
                  <a:schemeClr val="accent4">
                    <a:lumMod val="75000"/>
                  </a:schemeClr>
                </a:solidFill>
              </a:rPr>
              <a:t>НА ТЕРРИТОРИИ Васильевского </a:t>
            </a:r>
            <a:r>
              <a:rPr lang="ru-RU" sz="1600" dirty="0">
                <a:solidFill>
                  <a:schemeClr val="accent4">
                    <a:lumMod val="75000"/>
                  </a:schemeClr>
                </a:solidFill>
              </a:rPr>
              <a:t>сельского </a:t>
            </a:r>
            <a:r>
              <a:rPr lang="ru-RU" sz="1600" dirty="0" smtClean="0">
                <a:solidFill>
                  <a:schemeClr val="accent4">
                    <a:lumMod val="75000"/>
                  </a:schemeClr>
                </a:solidFill>
              </a:rPr>
              <a:t>поселения</a:t>
            </a:r>
            <a:r>
              <a:rPr lang="ru-RU" sz="1600" dirty="0" smtClean="0">
                <a:solidFill>
                  <a:schemeClr val="accent4">
                    <a:lumMod val="75000"/>
                  </a:schemeClr>
                </a:solidFill>
                <a:latin typeface="Times New Roman" pitchFamily="18" charset="0"/>
                <a:cs typeface="Times New Roman" pitchFamily="18" charset="0"/>
              </a:rPr>
              <a:t>»</a:t>
            </a:r>
          </a:p>
        </p:txBody>
      </p:sp>
      <p:graphicFrame>
        <p:nvGraphicFramePr>
          <p:cNvPr id="5" name="Содержимое 4"/>
          <p:cNvGraphicFramePr>
            <a:graphicFrameLocks noGrp="1"/>
          </p:cNvGraphicFramePr>
          <p:nvPr>
            <p:ph sz="half" idx="1"/>
            <p:extLst>
              <p:ext uri="{D42A27DB-BD31-4B8C-83A1-F6EECF244321}">
                <p14:modId xmlns:p14="http://schemas.microsoft.com/office/powerpoint/2010/main" val="1336487484"/>
              </p:ext>
            </p:extLst>
          </p:nvPr>
        </p:nvGraphicFramePr>
        <p:xfrm>
          <a:off x="500034" y="2071677"/>
          <a:ext cx="5000660" cy="3261360"/>
        </p:xfrm>
        <a:graphic>
          <a:graphicData uri="http://schemas.openxmlformats.org/drawingml/2006/table">
            <a:tbl>
              <a:tblPr firstRow="1" bandRow="1">
                <a:tableStyleId>{8A107856-5554-42FB-B03E-39F5DBC370BA}</a:tableStyleId>
              </a:tblPr>
              <a:tblGrid>
                <a:gridCol w="1357322"/>
                <a:gridCol w="3643338"/>
              </a:tblGrid>
              <a:tr h="627882">
                <a:tc>
                  <a:txBody>
                    <a:bodyPr/>
                    <a:lstStyle/>
                    <a:p>
                      <a:r>
                        <a:rPr lang="ru-RU" sz="1400" b="0" dirty="0" smtClean="0">
                          <a:latin typeface="Times New Roman" pitchFamily="18" charset="0"/>
                          <a:cs typeface="Times New Roman" pitchFamily="18" charset="0"/>
                        </a:rPr>
                        <a:t>Перечень подпрограмм</a:t>
                      </a:r>
                      <a:endParaRPr lang="ru-RU" sz="1400" b="0" dirty="0">
                        <a:latin typeface="Times New Roman" pitchFamily="18" charset="0"/>
                        <a:cs typeface="Times New Roman" pitchFamily="18" charset="0"/>
                      </a:endParaRPr>
                    </a:p>
                  </a:txBody>
                  <a:tcPr/>
                </a:tc>
                <a:tc>
                  <a:txBody>
                    <a:bodyPr/>
                    <a:lstStyle/>
                    <a:p>
                      <a:r>
                        <a:rPr lang="ru-RU" sz="1400" b="0" dirty="0" smtClean="0">
                          <a:latin typeface="Arial Narrow" pitchFamily="34" charset="0"/>
                        </a:rPr>
                        <a:t>Обеспечение мероприятий в области пожарной безопасности  на территории Васильевского сельского поселения</a:t>
                      </a:r>
                      <a:endParaRPr lang="ru-RU" sz="1400" b="0" dirty="0">
                        <a:latin typeface="Arial Narrow" pitchFamily="34" charset="0"/>
                      </a:endParaRPr>
                    </a:p>
                  </a:txBody>
                  <a:tcPr/>
                </a:tc>
              </a:tr>
              <a:tr h="1729573">
                <a:tc>
                  <a:txBody>
                    <a:bodyPr/>
                    <a:lstStyle/>
                    <a:p>
                      <a:r>
                        <a:rPr lang="ru-RU" sz="1400" dirty="0" smtClean="0">
                          <a:latin typeface="Times New Roman" pitchFamily="18" charset="0"/>
                          <a:cs typeface="Times New Roman" pitchFamily="18" charset="0"/>
                        </a:rPr>
                        <a:t>Цель программы</a:t>
                      </a:r>
                      <a:endParaRPr lang="ru-RU" sz="1400" dirty="0">
                        <a:latin typeface="Times New Roman" pitchFamily="18" charset="0"/>
                        <a:cs typeface="Times New Roman" pitchFamily="18" charset="0"/>
                      </a:endParaRPr>
                    </a:p>
                  </a:txBody>
                  <a:tcPr/>
                </a:tc>
                <a:tc>
                  <a:txBody>
                    <a:bodyPr/>
                    <a:lstStyle/>
                    <a:p>
                      <a:r>
                        <a:rPr kumimoji="0" lang="ru-RU" sz="1400" kern="1200" baseline="0" dirty="0" smtClean="0">
                          <a:solidFill>
                            <a:schemeClr val="dk1"/>
                          </a:solidFill>
                          <a:latin typeface="Times New Roman" pitchFamily="18" charset="0"/>
                          <a:ea typeface="+mn-ea"/>
                          <a:cs typeface="Times New Roman" pitchFamily="18" charset="0"/>
                        </a:rPr>
                        <a:t> </a:t>
                      </a:r>
                      <a:r>
                        <a:rPr kumimoji="0" lang="ru-RU" sz="1400" kern="1200" dirty="0" smtClean="0">
                          <a:solidFill>
                            <a:schemeClr val="dk1"/>
                          </a:solidFill>
                          <a:latin typeface="Times New Roman" pitchFamily="18" charset="0"/>
                          <a:ea typeface="+mn-ea"/>
                          <a:cs typeface="Times New Roman" pitchFamily="18" charset="0"/>
                        </a:rPr>
                        <a:t> Создание необходимых условий для обеспечения пожарной безопасности в Новоклязьминском сельском поселении;</a:t>
                      </a:r>
                    </a:p>
                    <a:p>
                      <a:r>
                        <a:rPr kumimoji="0" lang="ru-RU" sz="1400" kern="1200" baseline="0" dirty="0" smtClean="0">
                          <a:solidFill>
                            <a:schemeClr val="dk1"/>
                          </a:solidFill>
                          <a:latin typeface="Times New Roman" pitchFamily="18" charset="0"/>
                          <a:ea typeface="+mn-ea"/>
                          <a:cs typeface="Times New Roman" pitchFamily="18" charset="0"/>
                        </a:rPr>
                        <a:t>   О</a:t>
                      </a:r>
                      <a:r>
                        <a:rPr kumimoji="0" lang="ru-RU" sz="1400" kern="1200" dirty="0" smtClean="0">
                          <a:solidFill>
                            <a:schemeClr val="dk1"/>
                          </a:solidFill>
                          <a:latin typeface="Times New Roman" pitchFamily="18" charset="0"/>
                          <a:ea typeface="+mn-ea"/>
                          <a:cs typeface="Times New Roman" pitchFamily="18" charset="0"/>
                        </a:rPr>
                        <a:t>существление мероприятий по защите населения и территории Новоклязьминского сельского поселения от чрезвычайных ситуаций природного и техногенного характера</a:t>
                      </a:r>
                    </a:p>
                  </a:txBody>
                  <a:tcPr/>
                </a:tc>
              </a:tr>
              <a:tr h="631722">
                <a:tc>
                  <a:txBody>
                    <a:bodyPr/>
                    <a:lstStyle/>
                    <a:p>
                      <a:r>
                        <a:rPr lang="ru-RU" sz="1400" dirty="0" smtClean="0">
                          <a:latin typeface="Times New Roman" pitchFamily="18" charset="0"/>
                          <a:cs typeface="Times New Roman" pitchFamily="18" charset="0"/>
                        </a:rPr>
                        <a:t>Объём ресурсного обеспечения</a:t>
                      </a:r>
                      <a:endParaRPr lang="ru-RU" sz="1400" dirty="0">
                        <a:latin typeface="Times New Roman" pitchFamily="18" charset="0"/>
                        <a:cs typeface="Times New Roman" pitchFamily="18" charset="0"/>
                      </a:endParaRPr>
                    </a:p>
                  </a:txBody>
                  <a:tcPr/>
                </a:tc>
                <a:tc>
                  <a:txBody>
                    <a:bodyPr/>
                    <a:lstStyle/>
                    <a:p>
                      <a:pPr marL="0" algn="l" rtl="0" eaLnBrk="1" latinLnBrk="0" hangingPunct="1"/>
                      <a:r>
                        <a:rPr kumimoji="0" lang="ru-RU" sz="1400" kern="1200" dirty="0" smtClean="0">
                          <a:solidFill>
                            <a:schemeClr val="dk1"/>
                          </a:solidFill>
                          <a:latin typeface="Times New Roman" pitchFamily="18" charset="0"/>
                          <a:ea typeface="+mn-ea"/>
                          <a:cs typeface="Times New Roman" pitchFamily="18" charset="0"/>
                        </a:rPr>
                        <a:t>2023 год — 244,0 тыс. руб.;</a:t>
                      </a:r>
                    </a:p>
                    <a:p>
                      <a:pPr marL="0" algn="l" rtl="0" eaLnBrk="1" latinLnBrk="0" hangingPunct="1"/>
                      <a:r>
                        <a:rPr kumimoji="0" lang="ru-RU" sz="1400" kern="1200" dirty="0" smtClean="0">
                          <a:solidFill>
                            <a:schemeClr val="dk1"/>
                          </a:solidFill>
                          <a:latin typeface="Times New Roman" pitchFamily="18" charset="0"/>
                          <a:ea typeface="+mn-ea"/>
                          <a:cs typeface="Times New Roman" pitchFamily="18" charset="0"/>
                        </a:rPr>
                        <a:t>2024 год — 114,0 тыс. руб.;</a:t>
                      </a:r>
                    </a:p>
                    <a:p>
                      <a:pPr marL="0" algn="l" rtl="0" eaLnBrk="1" latinLnBrk="0" hangingPunct="1"/>
                      <a:r>
                        <a:rPr kumimoji="0" lang="ru-RU" sz="1400" kern="1200" dirty="0" smtClean="0">
                          <a:solidFill>
                            <a:schemeClr val="dk1"/>
                          </a:solidFill>
                          <a:latin typeface="Times New Roman" pitchFamily="18" charset="0"/>
                          <a:ea typeface="+mn-ea"/>
                          <a:cs typeface="Times New Roman" pitchFamily="18" charset="0"/>
                        </a:rPr>
                        <a:t>2025 год — 114,0 тыс. руб.</a:t>
                      </a:r>
                    </a:p>
                  </a:txBody>
                  <a:tcPr/>
                </a:tc>
              </a:tr>
            </a:tbl>
          </a:graphicData>
        </a:graphic>
      </p:graphicFrame>
      <p:graphicFrame>
        <p:nvGraphicFramePr>
          <p:cNvPr id="6" name="Содержимое 5"/>
          <p:cNvGraphicFramePr>
            <a:graphicFrameLocks noGrp="1"/>
          </p:cNvGraphicFramePr>
          <p:nvPr>
            <p:ph sz="half" idx="2"/>
            <p:extLst>
              <p:ext uri="{D42A27DB-BD31-4B8C-83A1-F6EECF244321}">
                <p14:modId xmlns:p14="http://schemas.microsoft.com/office/powerpoint/2010/main" val="3227465052"/>
              </p:ext>
            </p:extLst>
          </p:nvPr>
        </p:nvGraphicFramePr>
        <p:xfrm>
          <a:off x="5572132" y="1214422"/>
          <a:ext cx="3214710" cy="492922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900284" y="2397503"/>
            <a:ext cx="936104" cy="646331"/>
          </a:xfrm>
          <a:prstGeom prst="rect">
            <a:avLst/>
          </a:prstGeom>
          <a:noFill/>
        </p:spPr>
        <p:txBody>
          <a:bodyPr wrap="square" rtlCol="0">
            <a:spAutoFit/>
          </a:bodyPr>
          <a:lstStyle/>
          <a:p>
            <a:r>
              <a:rPr lang="ru-RU" dirty="0" smtClean="0"/>
              <a:t>2023 год</a:t>
            </a:r>
          </a:p>
        </p:txBody>
      </p:sp>
    </p:spTree>
    <p:extLst>
      <p:ext uri="{BB962C8B-B14F-4D97-AF65-F5344CB8AC3E}">
        <p14:creationId xmlns:p14="http://schemas.microsoft.com/office/powerpoint/2010/main" val="4290770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pPr algn="ctr"/>
            <a: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sz="26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Содержимое 4"/>
          <p:cNvGraphicFramePr>
            <a:graphicFrameLocks noGrp="1"/>
          </p:cNvGraphicFramePr>
          <p:nvPr>
            <p:ph sz="half" idx="1"/>
            <p:extLst>
              <p:ext uri="{D42A27DB-BD31-4B8C-83A1-F6EECF244321}">
                <p14:modId xmlns:p14="http://schemas.microsoft.com/office/powerpoint/2010/main" val="1567518583"/>
              </p:ext>
            </p:extLst>
          </p:nvPr>
        </p:nvGraphicFramePr>
        <p:xfrm>
          <a:off x="1000100" y="785794"/>
          <a:ext cx="7272808" cy="3286148"/>
        </p:xfrm>
        <a:graphic>
          <a:graphicData uri="http://schemas.openxmlformats.org/drawingml/2006/table">
            <a:tbl>
              <a:tblPr firstRow="1" bandRow="1">
                <a:tableStyleId>{8A107856-5554-42FB-B03E-39F5DBC370BA}</a:tableStyleId>
              </a:tblPr>
              <a:tblGrid>
                <a:gridCol w="2482428"/>
                <a:gridCol w="4790380"/>
              </a:tblGrid>
              <a:tr h="1259840">
                <a:tc>
                  <a:txBody>
                    <a:bodyPr/>
                    <a:lstStyle/>
                    <a:p>
                      <a:r>
                        <a:rPr lang="ru-RU" sz="1400" b="0" dirty="0" smtClean="0">
                          <a:latin typeface="Times New Roman" pitchFamily="18" charset="0"/>
                          <a:cs typeface="Times New Roman" pitchFamily="18" charset="0"/>
                        </a:rPr>
                        <a:t>Целевые</a:t>
                      </a:r>
                      <a:r>
                        <a:rPr lang="ru-RU" sz="1400" b="0" baseline="0" dirty="0" smtClean="0">
                          <a:latin typeface="Times New Roman" pitchFamily="18" charset="0"/>
                          <a:cs typeface="Times New Roman" pitchFamily="18" charset="0"/>
                        </a:rPr>
                        <a:t> индикаторы (показатели) программы</a:t>
                      </a:r>
                      <a:endParaRPr lang="ru-RU" sz="1400" b="0" dirty="0">
                        <a:latin typeface="Times New Roman" pitchFamily="18" charset="0"/>
                        <a:cs typeface="Times New Roman" pitchFamily="18" charset="0"/>
                      </a:endParaRPr>
                    </a:p>
                  </a:txBody>
                  <a:tcPr/>
                </a:tc>
                <a:tc>
                  <a:txBody>
                    <a:bodyPr/>
                    <a:lstStyle/>
                    <a:p>
                      <a:pPr marL="342900" indent="-342900">
                        <a:buNone/>
                      </a:pPr>
                      <a:endParaRPr lang="ru-RU" sz="800" b="0" baseline="0" dirty="0" smtClean="0">
                        <a:latin typeface="Times New Roman" pitchFamily="18" charset="0"/>
                        <a:cs typeface="Times New Roman" pitchFamily="18" charset="0"/>
                      </a:endParaRPr>
                    </a:p>
                    <a:p>
                      <a:pPr marL="342900" indent="-342900">
                        <a:buAutoNum type="arabicPeriod"/>
                      </a:pPr>
                      <a:r>
                        <a:rPr lang="ru-RU" sz="1400" b="0" baseline="0" dirty="0" smtClean="0">
                          <a:latin typeface="Times New Roman" pitchFamily="18" charset="0"/>
                          <a:cs typeface="Times New Roman" pitchFamily="18" charset="0"/>
                        </a:rPr>
                        <a:t>Обеспечение первичных мер пожарной безопасности на территории Васильевского сельского поселения.</a:t>
                      </a:r>
                    </a:p>
                  </a:txBody>
                  <a:tcPr/>
                </a:tc>
              </a:tr>
              <a:tr h="2026308">
                <a:tc>
                  <a:txBody>
                    <a:bodyPr/>
                    <a:lstStyle/>
                    <a:p>
                      <a:r>
                        <a:rPr lang="ru-RU" sz="1400" dirty="0" smtClean="0">
                          <a:latin typeface="Times New Roman" pitchFamily="18" charset="0"/>
                          <a:cs typeface="Times New Roman" pitchFamily="18" charset="0"/>
                        </a:rPr>
                        <a:t>Ожидаемые</a:t>
                      </a:r>
                      <a:r>
                        <a:rPr lang="ru-RU" sz="1400" baseline="0" dirty="0" smtClean="0">
                          <a:latin typeface="Times New Roman" pitchFamily="18" charset="0"/>
                          <a:cs typeface="Times New Roman" pitchFamily="18" charset="0"/>
                        </a:rPr>
                        <a:t> результаты реализации программы</a:t>
                      </a:r>
                      <a:endParaRPr lang="ru-RU" sz="1400" dirty="0">
                        <a:latin typeface="Times New Roman" pitchFamily="18" charset="0"/>
                        <a:cs typeface="Times New Roman" pitchFamily="18" charset="0"/>
                      </a:endParaRPr>
                    </a:p>
                  </a:txBody>
                  <a:tcPr/>
                </a:tc>
                <a:tc>
                  <a:txBody>
                    <a:bodyPr/>
                    <a:lstStyle/>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Повышение уровня общественной безопасности.</a:t>
                      </a:r>
                    </a:p>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Уменьшение количества пожаров и смягчение возможных последствий, а также повышение безопасности населения и защищенности объектов инфраструктуры от пожаров.</a:t>
                      </a:r>
                    </a:p>
                  </a:txBody>
                  <a:tcPr/>
                </a:tc>
              </a:tr>
            </a:tbl>
          </a:graphicData>
        </a:graphic>
      </p:graphicFrame>
      <p:graphicFrame>
        <p:nvGraphicFramePr>
          <p:cNvPr id="6" name="Содержимое 5"/>
          <p:cNvGraphicFramePr>
            <a:graphicFrameLocks noGrp="1"/>
          </p:cNvGraphicFramePr>
          <p:nvPr>
            <p:ph sz="half" idx="2"/>
          </p:nvPr>
        </p:nvGraphicFramePr>
        <p:xfrm>
          <a:off x="8748464" y="4725144"/>
          <a:ext cx="216024" cy="16296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804248" y="1700808"/>
            <a:ext cx="1296144" cy="646331"/>
          </a:xfrm>
          <a:prstGeom prst="rect">
            <a:avLst/>
          </a:prstGeom>
          <a:noFill/>
        </p:spPr>
        <p:txBody>
          <a:bodyPr wrap="square" rtlCol="0">
            <a:spAutoFit/>
          </a:bodyPr>
          <a:lstStyle/>
          <a:p>
            <a:endParaRPr lang="ru-RU" b="1" dirty="0" smtClean="0"/>
          </a:p>
          <a:p>
            <a:endParaRPr lang="ru-RU" b="1" dirty="0" smtClean="0"/>
          </a:p>
        </p:txBody>
      </p:sp>
    </p:spTree>
    <p:extLst>
      <p:ext uri="{BB962C8B-B14F-4D97-AF65-F5344CB8AC3E}">
        <p14:creationId xmlns:p14="http://schemas.microsoft.com/office/powerpoint/2010/main" val="2167543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pPr algn="ctr"/>
            <a:r>
              <a:rPr lang="ru-RU" sz="1800" dirty="0" smtClean="0">
                <a:solidFill>
                  <a:schemeClr val="accent4">
                    <a:lumMod val="75000"/>
                  </a:schemeClr>
                </a:solidFill>
                <a:latin typeface="Times New Roman" pitchFamily="18" charset="0"/>
                <a:cs typeface="Times New Roman" pitchFamily="18" charset="0"/>
              </a:rPr>
              <a:t>Муниципальная программа Васильевского сельского поселения </a:t>
            </a:r>
            <a:r>
              <a:rPr lang="ru-RU" sz="1800"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1800" dirty="0" smtClean="0">
                <a:solidFill>
                  <a:schemeClr val="accent4">
                    <a:lumMod val="75000"/>
                  </a:schemeClr>
                </a:solidFill>
                <a:latin typeface="Times New Roman" pitchFamily="18" charset="0"/>
                <a:cs typeface="Times New Roman" pitchFamily="18" charset="0"/>
              </a:rPr>
              <a:t>энергосбережение  и повышение энергетической эффективности на территории васильевского сельского поселения</a:t>
            </a:r>
            <a:r>
              <a:rPr lang="ru-RU" sz="1800"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graphicFrame>
        <p:nvGraphicFramePr>
          <p:cNvPr id="5" name="Содержимое 4"/>
          <p:cNvGraphicFramePr>
            <a:graphicFrameLocks noGrp="1"/>
          </p:cNvGraphicFramePr>
          <p:nvPr>
            <p:ph sz="half" idx="1"/>
            <p:extLst>
              <p:ext uri="{D42A27DB-BD31-4B8C-83A1-F6EECF244321}">
                <p14:modId xmlns:p14="http://schemas.microsoft.com/office/powerpoint/2010/main" val="2886631893"/>
              </p:ext>
            </p:extLst>
          </p:nvPr>
        </p:nvGraphicFramePr>
        <p:xfrm>
          <a:off x="571472" y="2071678"/>
          <a:ext cx="4357718" cy="3857653"/>
        </p:xfrm>
        <a:graphic>
          <a:graphicData uri="http://schemas.openxmlformats.org/drawingml/2006/table">
            <a:tbl>
              <a:tblPr firstRow="1" bandRow="1">
                <a:tableStyleId>{8A107856-5554-42FB-B03E-39F5DBC370BA}</a:tableStyleId>
              </a:tblPr>
              <a:tblGrid>
                <a:gridCol w="1350519"/>
                <a:gridCol w="3007199"/>
              </a:tblGrid>
              <a:tr h="1010101">
                <a:tc>
                  <a:txBody>
                    <a:bodyPr/>
                    <a:lstStyle/>
                    <a:p>
                      <a:r>
                        <a:rPr lang="ru-RU" sz="1400" b="0" dirty="0" smtClean="0">
                          <a:latin typeface="Times New Roman" pitchFamily="18" charset="0"/>
                          <a:cs typeface="Times New Roman" pitchFamily="18" charset="0"/>
                        </a:rPr>
                        <a:t>Перечень подпрограмм</a:t>
                      </a:r>
                      <a:endParaRPr lang="ru-RU" sz="1400" b="0" dirty="0">
                        <a:latin typeface="Times New Roman" pitchFamily="18" charset="0"/>
                        <a:cs typeface="Times New Roman" pitchFamily="18" charset="0"/>
                      </a:endParaRPr>
                    </a:p>
                  </a:txBody>
                  <a:tcPr/>
                </a:tc>
                <a:tc>
                  <a:txBody>
                    <a:bodyPr/>
                    <a:lstStyle/>
                    <a:p>
                      <a:pPr marL="342900" indent="-342900">
                        <a:buAutoNum type="arabicPeriod"/>
                      </a:pPr>
                      <a:r>
                        <a:rPr kumimoji="0" lang="ru-RU" sz="1200" b="0" kern="1200" dirty="0" smtClean="0">
                          <a:solidFill>
                            <a:schemeClr val="dk1"/>
                          </a:solidFill>
                          <a:latin typeface="+mn-lt"/>
                          <a:ea typeface="+mn-ea"/>
                          <a:cs typeface="+mn-cs"/>
                        </a:rPr>
                        <a:t>Энергосбережение и повышение энергетической эффективности на территории Васильевского сельском поселении </a:t>
                      </a:r>
                      <a:endParaRPr lang="ru-RU" sz="1200" b="0" dirty="0" smtClean="0">
                        <a:latin typeface="Times New Roman" pitchFamily="18" charset="0"/>
                        <a:cs typeface="Times New Roman" pitchFamily="18" charset="0"/>
                      </a:endParaRPr>
                    </a:p>
                  </a:txBody>
                  <a:tcPr/>
                </a:tc>
              </a:tr>
              <a:tr h="1907968">
                <a:tc>
                  <a:txBody>
                    <a:bodyPr/>
                    <a:lstStyle/>
                    <a:p>
                      <a:r>
                        <a:rPr lang="ru-RU" sz="1400" dirty="0" smtClean="0">
                          <a:latin typeface="Times New Roman" pitchFamily="18" charset="0"/>
                          <a:cs typeface="Times New Roman" pitchFamily="18" charset="0"/>
                        </a:rPr>
                        <a:t>Цели программы</a:t>
                      </a:r>
                      <a:endParaRPr lang="ru-RU" sz="1400" dirty="0">
                        <a:latin typeface="Times New Roman" pitchFamily="18" charset="0"/>
                        <a:cs typeface="Times New Roman" pitchFamily="18" charset="0"/>
                      </a:endParaRPr>
                    </a:p>
                  </a:txBody>
                  <a:tcPr/>
                </a:tc>
                <a:tc>
                  <a:txBody>
                    <a:bodyPr/>
                    <a:lstStyle/>
                    <a:p>
                      <a:pPr marL="0" algn="l" rtl="0" eaLnBrk="1" latinLnBrk="0" hangingPunct="1"/>
                      <a:r>
                        <a:rPr kumimoji="0" lang="ru-RU" sz="1200" kern="1200" dirty="0" smtClean="0">
                          <a:solidFill>
                            <a:schemeClr val="dk1"/>
                          </a:solidFill>
                          <a:latin typeface="+mn-lt"/>
                          <a:ea typeface="+mn-ea"/>
                          <a:cs typeface="+mn-cs"/>
                        </a:rPr>
                        <a:t>Повышение эффективности использования потребителями топливно-энергетических ресурсов за счет их рационального использования и сокращения потерь энергетических ресурсов путем реализации энергосберегающих мероприятий. </a:t>
                      </a:r>
                      <a:endParaRPr kumimoji="0" lang="ru-RU" sz="1200" kern="1200" dirty="0" smtClean="0">
                        <a:solidFill>
                          <a:schemeClr val="dk1"/>
                        </a:solidFill>
                        <a:latin typeface="Times New Roman" pitchFamily="18" charset="0"/>
                        <a:ea typeface="+mn-ea"/>
                        <a:cs typeface="Times New Roman" pitchFamily="18" charset="0"/>
                      </a:endParaRPr>
                    </a:p>
                  </a:txBody>
                  <a:tcPr/>
                </a:tc>
              </a:tr>
              <a:tr h="939584">
                <a:tc>
                  <a:txBody>
                    <a:bodyPr/>
                    <a:lstStyle/>
                    <a:p>
                      <a:r>
                        <a:rPr lang="ru-RU" sz="1400" dirty="0" smtClean="0">
                          <a:latin typeface="Times New Roman" pitchFamily="18" charset="0"/>
                          <a:cs typeface="Times New Roman" pitchFamily="18" charset="0"/>
                        </a:rPr>
                        <a:t>Объём ресурсного обеспечения</a:t>
                      </a:r>
                      <a:endParaRPr lang="ru-RU" sz="1400" dirty="0">
                        <a:latin typeface="Times New Roman" pitchFamily="18" charset="0"/>
                        <a:cs typeface="Times New Roman" pitchFamily="18" charset="0"/>
                      </a:endParaRPr>
                    </a:p>
                  </a:txBody>
                  <a:tcPr/>
                </a:tc>
                <a:tc>
                  <a:txBody>
                    <a:bodyPr/>
                    <a:lstStyle/>
                    <a:p>
                      <a:pPr marL="0" algn="l" rtl="0" eaLnBrk="1" latinLnBrk="0" hangingPunct="1"/>
                      <a:r>
                        <a:rPr kumimoji="0" lang="ru-RU" sz="1400" kern="1200" dirty="0" smtClean="0">
                          <a:solidFill>
                            <a:schemeClr val="dk1"/>
                          </a:solidFill>
                          <a:latin typeface="Times New Roman" pitchFamily="18" charset="0"/>
                          <a:ea typeface="+mn-ea"/>
                          <a:cs typeface="Times New Roman" pitchFamily="18" charset="0"/>
                        </a:rPr>
                        <a:t> 2023 – 290,0,0 тыс. руб.;</a:t>
                      </a:r>
                    </a:p>
                    <a:p>
                      <a:pPr marL="0" algn="l" rtl="0" eaLnBrk="1" latinLnBrk="0" hangingPunct="1"/>
                      <a:r>
                        <a:rPr kumimoji="0" lang="ru-RU" sz="1400" kern="1200" dirty="0" smtClean="0">
                          <a:solidFill>
                            <a:schemeClr val="dk1"/>
                          </a:solidFill>
                          <a:latin typeface="Times New Roman" pitchFamily="18" charset="0"/>
                          <a:ea typeface="+mn-ea"/>
                          <a:cs typeface="Times New Roman" pitchFamily="18" charset="0"/>
                        </a:rPr>
                        <a:t> 2024 – 0,00 тыс. руб.;</a:t>
                      </a:r>
                    </a:p>
                    <a:p>
                      <a:pPr marL="0" algn="l" rtl="0" eaLnBrk="1" latinLnBrk="0" hangingPunct="1"/>
                      <a:r>
                        <a:rPr kumimoji="0" lang="ru-RU" sz="1400" kern="1200" dirty="0" smtClean="0">
                          <a:solidFill>
                            <a:schemeClr val="dk1"/>
                          </a:solidFill>
                          <a:latin typeface="Times New Roman" pitchFamily="18" charset="0"/>
                          <a:ea typeface="+mn-ea"/>
                          <a:cs typeface="Times New Roman" pitchFamily="18" charset="0"/>
                        </a:rPr>
                        <a:t> 2025 – 0,00 тыс. руб.</a:t>
                      </a:r>
                      <a:endParaRPr kumimoji="0" lang="ru-RU" sz="1400" kern="1200" dirty="0">
                        <a:solidFill>
                          <a:schemeClr val="dk1"/>
                        </a:solidFill>
                        <a:latin typeface="Times New Roman" pitchFamily="18" charset="0"/>
                        <a:ea typeface="+mn-ea"/>
                        <a:cs typeface="Times New Roman" pitchFamily="18" charset="0"/>
                      </a:endParaRPr>
                    </a:p>
                  </a:txBody>
                  <a:tcPr/>
                </a:tc>
              </a:tr>
            </a:tbl>
          </a:graphicData>
        </a:graphic>
      </p:graphicFrame>
      <p:graphicFrame>
        <p:nvGraphicFramePr>
          <p:cNvPr id="6" name="Содержимое 5"/>
          <p:cNvGraphicFramePr>
            <a:graphicFrameLocks noGrp="1"/>
          </p:cNvGraphicFramePr>
          <p:nvPr>
            <p:ph sz="half" idx="2"/>
            <p:extLst>
              <p:ext uri="{D42A27DB-BD31-4B8C-83A1-F6EECF244321}">
                <p14:modId xmlns:p14="http://schemas.microsoft.com/office/powerpoint/2010/main" val="2019490585"/>
              </p:ext>
            </p:extLst>
          </p:nvPr>
        </p:nvGraphicFramePr>
        <p:xfrm>
          <a:off x="5143504" y="1916832"/>
          <a:ext cx="3500462" cy="4437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7331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pPr algn="ctr"/>
            <a: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sz="26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Содержимое 4"/>
          <p:cNvGraphicFramePr>
            <a:graphicFrameLocks noGrp="1"/>
          </p:cNvGraphicFramePr>
          <p:nvPr>
            <p:ph sz="half" idx="1"/>
            <p:extLst>
              <p:ext uri="{D42A27DB-BD31-4B8C-83A1-F6EECF244321}">
                <p14:modId xmlns:p14="http://schemas.microsoft.com/office/powerpoint/2010/main" val="3643120844"/>
              </p:ext>
            </p:extLst>
          </p:nvPr>
        </p:nvGraphicFramePr>
        <p:xfrm>
          <a:off x="1043608" y="836713"/>
          <a:ext cx="7272808" cy="3476004"/>
        </p:xfrm>
        <a:graphic>
          <a:graphicData uri="http://schemas.openxmlformats.org/drawingml/2006/table">
            <a:tbl>
              <a:tblPr firstRow="1" bandRow="1">
                <a:tableStyleId>{8A107856-5554-42FB-B03E-39F5DBC370BA}</a:tableStyleId>
              </a:tblPr>
              <a:tblGrid>
                <a:gridCol w="2482428"/>
                <a:gridCol w="4790380"/>
              </a:tblGrid>
              <a:tr h="734899">
                <a:tc>
                  <a:txBody>
                    <a:bodyPr/>
                    <a:lstStyle/>
                    <a:p>
                      <a:r>
                        <a:rPr lang="ru-RU" sz="1400" b="0" dirty="0" smtClean="0">
                          <a:latin typeface="Times New Roman" pitchFamily="18" charset="0"/>
                          <a:cs typeface="Times New Roman" pitchFamily="18" charset="0"/>
                        </a:rPr>
                        <a:t>Целевые</a:t>
                      </a:r>
                      <a:r>
                        <a:rPr lang="ru-RU" sz="1400" b="0" baseline="0" dirty="0" smtClean="0">
                          <a:latin typeface="Times New Roman" pitchFamily="18" charset="0"/>
                          <a:cs typeface="Times New Roman" pitchFamily="18" charset="0"/>
                        </a:rPr>
                        <a:t> индикаторы (показатели) программы</a:t>
                      </a:r>
                      <a:endParaRPr lang="ru-RU" sz="1400" b="0" dirty="0">
                        <a:latin typeface="Times New Roman" pitchFamily="18" charset="0"/>
                        <a:cs typeface="Times New Roman" pitchFamily="18" charset="0"/>
                      </a:endParaRPr>
                    </a:p>
                  </a:txBody>
                  <a:tcPr/>
                </a:tc>
                <a:tc>
                  <a:txBody>
                    <a:bodyPr/>
                    <a:lstStyle/>
                    <a:p>
                      <a:pPr marL="342900" indent="-342900">
                        <a:buAutoNum type="arabicPeriod"/>
                      </a:pPr>
                      <a:r>
                        <a:rPr lang="ru-RU" sz="1400" b="0" baseline="0" dirty="0" smtClean="0">
                          <a:latin typeface="Times New Roman" pitchFamily="18" charset="0"/>
                          <a:cs typeface="Times New Roman" pitchFamily="18" charset="0"/>
                        </a:rPr>
                        <a:t>Обеспеченность населения наружным освещением.</a:t>
                      </a:r>
                    </a:p>
                  </a:txBody>
                  <a:tcPr/>
                </a:tc>
              </a:tr>
              <a:tr h="2741105">
                <a:tc>
                  <a:txBody>
                    <a:bodyPr/>
                    <a:lstStyle/>
                    <a:p>
                      <a:r>
                        <a:rPr lang="ru-RU" sz="1400" dirty="0" smtClean="0">
                          <a:latin typeface="Times New Roman" pitchFamily="18" charset="0"/>
                          <a:cs typeface="Times New Roman" pitchFamily="18" charset="0"/>
                        </a:rPr>
                        <a:t>Ожидаемые</a:t>
                      </a:r>
                      <a:r>
                        <a:rPr lang="ru-RU" sz="1400" baseline="0" dirty="0" smtClean="0">
                          <a:latin typeface="Times New Roman" pitchFamily="18" charset="0"/>
                          <a:cs typeface="Times New Roman" pitchFamily="18" charset="0"/>
                        </a:rPr>
                        <a:t> результаты реализации программы</a:t>
                      </a:r>
                      <a:endParaRPr lang="ru-RU" sz="1400" dirty="0">
                        <a:latin typeface="Times New Roman" pitchFamily="18" charset="0"/>
                        <a:cs typeface="Times New Roman" pitchFamily="18" charset="0"/>
                      </a:endParaRPr>
                    </a:p>
                  </a:txBody>
                  <a:tcPr/>
                </a:tc>
                <a:tc>
                  <a:txBody>
                    <a:bodyPr/>
                    <a:lstStyle/>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Создание условий, способствующих комфортной жизнедеятельности населения Васильевского сельского поселения.</a:t>
                      </a:r>
                    </a:p>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Обеспечения должного уровня уличного освещения населённых пунктов.</a:t>
                      </a:r>
                    </a:p>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Энергосбережение  на территории Васильевского сельского поселения</a:t>
                      </a:r>
                    </a:p>
                    <a:p>
                      <a:pPr marL="342900" indent="-342900">
                        <a:buNone/>
                      </a:pPr>
                      <a:endParaRPr kumimoji="0" lang="ru-RU" sz="1400" kern="1200" baseline="0" dirty="0" smtClean="0">
                        <a:solidFill>
                          <a:schemeClr val="dk1"/>
                        </a:solidFill>
                        <a:latin typeface="Times New Roman" pitchFamily="18" charset="0"/>
                        <a:ea typeface="+mn-ea"/>
                        <a:cs typeface="Times New Roman" pitchFamily="18" charset="0"/>
                      </a:endParaRPr>
                    </a:p>
                  </a:txBody>
                  <a:tcPr/>
                </a:tc>
              </a:tr>
            </a:tbl>
          </a:graphicData>
        </a:graphic>
      </p:graphicFrame>
      <p:graphicFrame>
        <p:nvGraphicFramePr>
          <p:cNvPr id="6" name="Содержимое 5"/>
          <p:cNvGraphicFramePr>
            <a:graphicFrameLocks noGrp="1"/>
          </p:cNvGraphicFramePr>
          <p:nvPr>
            <p:ph sz="half" idx="2"/>
          </p:nvPr>
        </p:nvGraphicFramePr>
        <p:xfrm>
          <a:off x="8748464" y="4725144"/>
          <a:ext cx="216024" cy="16296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804248" y="1700808"/>
            <a:ext cx="1296144" cy="646331"/>
          </a:xfrm>
          <a:prstGeom prst="rect">
            <a:avLst/>
          </a:prstGeom>
          <a:noFill/>
        </p:spPr>
        <p:txBody>
          <a:bodyPr wrap="square" rtlCol="0">
            <a:spAutoFit/>
          </a:bodyPr>
          <a:lstStyle/>
          <a:p>
            <a:endParaRPr lang="ru-RU" b="1" dirty="0" smtClean="0"/>
          </a:p>
          <a:p>
            <a:endParaRPr lang="ru-RU" b="1" dirty="0" smtClean="0"/>
          </a:p>
        </p:txBody>
      </p:sp>
    </p:spTree>
    <p:extLst>
      <p:ext uri="{BB962C8B-B14F-4D97-AF65-F5344CB8AC3E}">
        <p14:creationId xmlns:p14="http://schemas.microsoft.com/office/powerpoint/2010/main" val="3193182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pPr algn="ctr"/>
            <a:r>
              <a:rPr lang="ru-RU" sz="1800" dirty="0" smtClean="0">
                <a:solidFill>
                  <a:schemeClr val="accent4">
                    <a:lumMod val="75000"/>
                  </a:schemeClr>
                </a:solidFill>
                <a:latin typeface="Times New Roman" pitchFamily="18" charset="0"/>
                <a:cs typeface="Times New Roman" pitchFamily="18" charset="0"/>
              </a:rPr>
              <a:t>Муниципальная программа Васильевского сельского поселения «Развитие культуры  и спорта Васильевского сельского поселения» </a:t>
            </a:r>
            <a:r>
              <a:rPr lang="ru-RU" sz="1800" dirty="0" smtClean="0">
                <a:solidFill>
                  <a:schemeClr val="accent4">
                    <a:lumMod val="75000"/>
                  </a:schemeClr>
                </a:solidFill>
              </a:rPr>
              <a:t/>
            </a:r>
            <a:br>
              <a:rPr lang="ru-RU" sz="1800" dirty="0" smtClean="0">
                <a:solidFill>
                  <a:schemeClr val="accent4">
                    <a:lumMod val="75000"/>
                  </a:schemeClr>
                </a:solidFill>
              </a:rPr>
            </a:br>
            <a:endParaRPr lang="ru-RU" sz="1800"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Содержимое 4"/>
          <p:cNvGraphicFramePr>
            <a:graphicFrameLocks noGrp="1"/>
          </p:cNvGraphicFramePr>
          <p:nvPr>
            <p:ph sz="half" idx="1"/>
            <p:extLst>
              <p:ext uri="{D42A27DB-BD31-4B8C-83A1-F6EECF244321}">
                <p14:modId xmlns:p14="http://schemas.microsoft.com/office/powerpoint/2010/main" val="2586029139"/>
              </p:ext>
            </p:extLst>
          </p:nvPr>
        </p:nvGraphicFramePr>
        <p:xfrm>
          <a:off x="395536" y="1916832"/>
          <a:ext cx="5105158" cy="3553366"/>
        </p:xfrm>
        <a:graphic>
          <a:graphicData uri="http://schemas.openxmlformats.org/drawingml/2006/table">
            <a:tbl>
              <a:tblPr firstRow="1" bandRow="1">
                <a:tableStyleId>{8A107856-5554-42FB-B03E-39F5DBC370BA}</a:tableStyleId>
              </a:tblPr>
              <a:tblGrid>
                <a:gridCol w="1699447"/>
                <a:gridCol w="3405711"/>
              </a:tblGrid>
              <a:tr h="946457">
                <a:tc>
                  <a:txBody>
                    <a:bodyPr/>
                    <a:lstStyle/>
                    <a:p>
                      <a:r>
                        <a:rPr lang="ru-RU" sz="1400" b="0" dirty="0" smtClean="0">
                          <a:latin typeface="Times New Roman" pitchFamily="18" charset="0"/>
                          <a:cs typeface="Times New Roman" pitchFamily="18" charset="0"/>
                        </a:rPr>
                        <a:t>Перечень подпрограмм</a:t>
                      </a:r>
                      <a:endParaRPr lang="ru-RU" sz="1400" b="0" dirty="0">
                        <a:latin typeface="Times New Roman" pitchFamily="18" charset="0"/>
                        <a:cs typeface="Times New Roman" pitchFamily="18" charset="0"/>
                      </a:endParaRPr>
                    </a:p>
                  </a:txBody>
                  <a:tcPr/>
                </a:tc>
                <a:tc>
                  <a:txBody>
                    <a:bodyPr/>
                    <a:lstStyle/>
                    <a:p>
                      <a:pPr marL="0" indent="0">
                        <a:buNone/>
                      </a:pPr>
                      <a:r>
                        <a:rPr kumimoji="0" lang="ru-RU" sz="1800" b="1" kern="1200" dirty="0" smtClean="0">
                          <a:solidFill>
                            <a:schemeClr val="dk1"/>
                          </a:solidFill>
                          <a:effectLst/>
                          <a:latin typeface="+mn-lt"/>
                          <a:ea typeface="+mn-ea"/>
                          <a:cs typeface="+mn-cs"/>
                        </a:rPr>
                        <a:t>Развитие культуры и спорта в Васильевском сельском поселении</a:t>
                      </a:r>
                      <a:endParaRPr lang="ru-RU" sz="1400" b="0" dirty="0" smtClean="0">
                        <a:latin typeface="Times New Roman" pitchFamily="18" charset="0"/>
                        <a:cs typeface="Times New Roman" pitchFamily="18" charset="0"/>
                      </a:endParaRPr>
                    </a:p>
                  </a:txBody>
                  <a:tcPr/>
                </a:tc>
              </a:tr>
              <a:tr h="1208653">
                <a:tc>
                  <a:txBody>
                    <a:bodyPr/>
                    <a:lstStyle/>
                    <a:p>
                      <a:r>
                        <a:rPr lang="ru-RU" sz="1400" dirty="0" smtClean="0">
                          <a:latin typeface="Times New Roman" pitchFamily="18" charset="0"/>
                          <a:cs typeface="Times New Roman" pitchFamily="18" charset="0"/>
                        </a:rPr>
                        <a:t>Цель программы</a:t>
                      </a:r>
                      <a:endParaRPr lang="ru-RU" sz="1400" dirty="0">
                        <a:latin typeface="Times New Roman" pitchFamily="18" charset="0"/>
                        <a:cs typeface="Times New Roman" pitchFamily="18" charset="0"/>
                      </a:endParaRPr>
                    </a:p>
                  </a:txBody>
                  <a:tcPr/>
                </a:tc>
                <a:tc>
                  <a:txBody>
                    <a:bodyPr/>
                    <a:lstStyle/>
                    <a:p>
                      <a:pPr marL="0" algn="l" rtl="0" eaLnBrk="1" latinLnBrk="0" hangingPunct="1"/>
                      <a:r>
                        <a:rPr kumimoji="0" lang="ru-RU" sz="1400" b="0" kern="1200" dirty="0" smtClean="0">
                          <a:solidFill>
                            <a:schemeClr val="dk1"/>
                          </a:solidFill>
                          <a:latin typeface="Times New Roman" pitchFamily="18" charset="0"/>
                          <a:ea typeface="+mn-ea"/>
                          <a:cs typeface="Times New Roman" pitchFamily="18" charset="0"/>
                        </a:rPr>
                        <a:t>Создание условий для организации досуга и обеспечения жителей поселения услугами организаций культуры </a:t>
                      </a:r>
                    </a:p>
                  </a:txBody>
                  <a:tcPr/>
                </a:tc>
              </a:tr>
              <a:tr h="1398256">
                <a:tc>
                  <a:txBody>
                    <a:bodyPr/>
                    <a:lstStyle/>
                    <a:p>
                      <a:r>
                        <a:rPr lang="ru-RU" sz="1400" dirty="0" smtClean="0">
                          <a:latin typeface="Times New Roman" pitchFamily="18" charset="0"/>
                          <a:cs typeface="Times New Roman" pitchFamily="18" charset="0"/>
                        </a:rPr>
                        <a:t>Объём ресурсного обеспечения</a:t>
                      </a:r>
                      <a:endParaRPr lang="ru-RU" sz="1400" dirty="0">
                        <a:latin typeface="Times New Roman" pitchFamily="18" charset="0"/>
                        <a:cs typeface="Times New Roman" pitchFamily="18" charset="0"/>
                      </a:endParaRPr>
                    </a:p>
                  </a:txBody>
                  <a:tcPr/>
                </a:tc>
                <a:tc>
                  <a:txBody>
                    <a:bodyPr/>
                    <a:lstStyle/>
                    <a:p>
                      <a:pPr marL="0" algn="l" rtl="0" eaLnBrk="1" latinLnBrk="0" hangingPunct="1"/>
                      <a:r>
                        <a:rPr kumimoji="0" lang="ru-RU" sz="1400" kern="1200" dirty="0" smtClean="0">
                          <a:solidFill>
                            <a:schemeClr val="dk1"/>
                          </a:solidFill>
                          <a:latin typeface="Times New Roman" pitchFamily="18" charset="0"/>
                          <a:ea typeface="+mn-ea"/>
                          <a:cs typeface="Times New Roman" pitchFamily="18" charset="0"/>
                        </a:rPr>
                        <a:t> 2023 год  - 4701,8 тыс. рублей;</a:t>
                      </a:r>
                    </a:p>
                    <a:p>
                      <a:pPr marL="0" algn="l" rtl="0" eaLnBrk="1" latinLnBrk="0" hangingPunct="1"/>
                      <a:r>
                        <a:rPr kumimoji="0" lang="ru-RU" sz="1400" kern="1200" dirty="0" smtClean="0">
                          <a:solidFill>
                            <a:schemeClr val="dk1"/>
                          </a:solidFill>
                          <a:latin typeface="Times New Roman" pitchFamily="18" charset="0"/>
                          <a:ea typeface="+mn-ea"/>
                          <a:cs typeface="Times New Roman" pitchFamily="18" charset="0"/>
                        </a:rPr>
                        <a:t> 2024 год – 2995,2тыс. рублей;</a:t>
                      </a:r>
                    </a:p>
                    <a:p>
                      <a:pPr marL="0" algn="l" rtl="0" eaLnBrk="1" latinLnBrk="0" hangingPunct="1"/>
                      <a:r>
                        <a:rPr kumimoji="0" lang="ru-RU" sz="1400" kern="1200" dirty="0" smtClean="0">
                          <a:solidFill>
                            <a:schemeClr val="dk1"/>
                          </a:solidFill>
                          <a:latin typeface="Times New Roman" pitchFamily="18" charset="0"/>
                          <a:ea typeface="+mn-ea"/>
                          <a:cs typeface="Times New Roman" pitchFamily="18" charset="0"/>
                        </a:rPr>
                        <a:t> 2025 год – 2995,3 тыс. рублей.;</a:t>
                      </a:r>
                      <a:endParaRPr kumimoji="0" lang="ru-RU" sz="1400" kern="1200" dirty="0">
                        <a:solidFill>
                          <a:schemeClr val="dk1"/>
                        </a:solidFill>
                        <a:latin typeface="Times New Roman" pitchFamily="18" charset="0"/>
                        <a:ea typeface="+mn-ea"/>
                        <a:cs typeface="Times New Roman" pitchFamily="18" charset="0"/>
                      </a:endParaRPr>
                    </a:p>
                  </a:txBody>
                  <a:tcPr/>
                </a:tc>
              </a:tr>
            </a:tbl>
          </a:graphicData>
        </a:graphic>
      </p:graphicFrame>
      <p:graphicFrame>
        <p:nvGraphicFramePr>
          <p:cNvPr id="6" name="Содержимое 5"/>
          <p:cNvGraphicFramePr>
            <a:graphicFrameLocks noGrp="1"/>
          </p:cNvGraphicFramePr>
          <p:nvPr>
            <p:ph sz="half" idx="2"/>
            <p:extLst>
              <p:ext uri="{D42A27DB-BD31-4B8C-83A1-F6EECF244321}">
                <p14:modId xmlns:p14="http://schemas.microsoft.com/office/powerpoint/2010/main" val="855278034"/>
              </p:ext>
            </p:extLst>
          </p:nvPr>
        </p:nvGraphicFramePr>
        <p:xfrm>
          <a:off x="5715008" y="1928802"/>
          <a:ext cx="2928958" cy="38576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0311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pPr algn="ctr"/>
            <a: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sz="26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Содержимое 4"/>
          <p:cNvGraphicFramePr>
            <a:graphicFrameLocks noGrp="1"/>
          </p:cNvGraphicFramePr>
          <p:nvPr>
            <p:ph sz="half" idx="1"/>
            <p:extLst>
              <p:ext uri="{D42A27DB-BD31-4B8C-83A1-F6EECF244321}">
                <p14:modId xmlns:p14="http://schemas.microsoft.com/office/powerpoint/2010/main" val="41869137"/>
              </p:ext>
            </p:extLst>
          </p:nvPr>
        </p:nvGraphicFramePr>
        <p:xfrm>
          <a:off x="1043608" y="836713"/>
          <a:ext cx="7272808" cy="5688632"/>
        </p:xfrm>
        <a:graphic>
          <a:graphicData uri="http://schemas.openxmlformats.org/drawingml/2006/table">
            <a:tbl>
              <a:tblPr firstRow="1" bandRow="1">
                <a:tableStyleId>{8A107856-5554-42FB-B03E-39F5DBC370BA}</a:tableStyleId>
              </a:tblPr>
              <a:tblGrid>
                <a:gridCol w="2482428"/>
                <a:gridCol w="4790380"/>
              </a:tblGrid>
              <a:tr h="2947527">
                <a:tc>
                  <a:txBody>
                    <a:bodyPr/>
                    <a:lstStyle/>
                    <a:p>
                      <a:r>
                        <a:rPr lang="ru-RU" sz="1400" b="0" dirty="0" smtClean="0">
                          <a:latin typeface="Times New Roman" pitchFamily="18" charset="0"/>
                          <a:cs typeface="Times New Roman" pitchFamily="18" charset="0"/>
                        </a:rPr>
                        <a:t>Целевые</a:t>
                      </a:r>
                      <a:r>
                        <a:rPr lang="ru-RU" sz="1400" b="0" baseline="0" dirty="0" smtClean="0">
                          <a:latin typeface="Times New Roman" pitchFamily="18" charset="0"/>
                          <a:cs typeface="Times New Roman" pitchFamily="18" charset="0"/>
                        </a:rPr>
                        <a:t> индикаторы (показатели) программы</a:t>
                      </a:r>
                      <a:endParaRPr lang="ru-RU" sz="1400" b="0" dirty="0">
                        <a:latin typeface="Times New Roman" pitchFamily="18" charset="0"/>
                        <a:cs typeface="Times New Roman" pitchFamily="18" charset="0"/>
                      </a:endParaRPr>
                    </a:p>
                  </a:txBody>
                  <a:tcPr/>
                </a:tc>
                <a:tc>
                  <a:txBody>
                    <a:bodyPr/>
                    <a:lstStyle/>
                    <a:p>
                      <a:pPr marL="342900" indent="-342900">
                        <a:buAutoNum type="arabicPeriod"/>
                      </a:pPr>
                      <a:r>
                        <a:rPr lang="ru-RU" sz="1400" b="0" baseline="0" dirty="0" smtClean="0">
                          <a:latin typeface="Times New Roman" pitchFamily="18" charset="0"/>
                          <a:cs typeface="Times New Roman" pitchFamily="18" charset="0"/>
                        </a:rPr>
                        <a:t>Количество клубных формирований.</a:t>
                      </a:r>
                    </a:p>
                    <a:p>
                      <a:pPr marL="342900" indent="-342900">
                        <a:buAutoNum type="arabicPeriod"/>
                      </a:pPr>
                      <a:r>
                        <a:rPr lang="ru-RU" sz="1400" b="0" baseline="0" dirty="0" smtClean="0">
                          <a:latin typeface="Times New Roman" pitchFamily="18" charset="0"/>
                          <a:cs typeface="Times New Roman" pitchFamily="18" charset="0"/>
                        </a:rPr>
                        <a:t>Количество участников в клубных формированиях.</a:t>
                      </a:r>
                    </a:p>
                    <a:p>
                      <a:pPr marL="342900" indent="-342900">
                        <a:buAutoNum type="arabicPeriod"/>
                      </a:pPr>
                      <a:r>
                        <a:rPr lang="ru-RU" sz="1400" b="0" baseline="0" dirty="0" smtClean="0">
                          <a:latin typeface="Times New Roman" pitchFamily="18" charset="0"/>
                          <a:cs typeface="Times New Roman" pitchFamily="18" charset="0"/>
                        </a:rPr>
                        <a:t>Количество значимых культурно - </a:t>
                      </a:r>
                      <a:r>
                        <a:rPr lang="ru-RU" sz="1400" b="0" baseline="0" dirty="0" err="1" smtClean="0">
                          <a:latin typeface="Times New Roman" pitchFamily="18" charset="0"/>
                          <a:cs typeface="Times New Roman" pitchFamily="18" charset="0"/>
                        </a:rPr>
                        <a:t>досуговых</a:t>
                      </a:r>
                      <a:r>
                        <a:rPr lang="ru-RU" sz="1400" b="0" baseline="0" dirty="0" smtClean="0">
                          <a:latin typeface="Times New Roman" pitchFamily="18" charset="0"/>
                          <a:cs typeface="Times New Roman" pitchFamily="18" charset="0"/>
                        </a:rPr>
                        <a:t> мероприятий разных уровней.</a:t>
                      </a:r>
                    </a:p>
                    <a:p>
                      <a:pPr marL="342900" indent="-342900">
                        <a:buAutoNum type="arabicPeriod"/>
                      </a:pPr>
                      <a:r>
                        <a:rPr lang="ru-RU" sz="1400" b="0" baseline="0" dirty="0" smtClean="0">
                          <a:latin typeface="Times New Roman" pitchFamily="18" charset="0"/>
                          <a:cs typeface="Times New Roman" pitchFamily="18" charset="0"/>
                        </a:rPr>
                        <a:t>Количество посетителей культурно – массовых мероприятий.</a:t>
                      </a:r>
                    </a:p>
                    <a:p>
                      <a:pPr marL="342900" indent="-342900">
                        <a:buAutoNum type="arabicPeriod"/>
                      </a:pPr>
                      <a:r>
                        <a:rPr lang="ru-RU" sz="1400" b="0" baseline="0" dirty="0" smtClean="0">
                          <a:latin typeface="Times New Roman" pitchFamily="18" charset="0"/>
                          <a:cs typeface="Times New Roman" pitchFamily="18" charset="0"/>
                        </a:rPr>
                        <a:t>Количество платных культурно – массовых мероприятий.</a:t>
                      </a:r>
                    </a:p>
                    <a:p>
                      <a:pPr marL="342900" indent="-342900">
                        <a:buAutoNum type="arabicPeriod"/>
                      </a:pPr>
                      <a:r>
                        <a:rPr lang="ru-RU" sz="1400" b="0" baseline="0" dirty="0" smtClean="0">
                          <a:latin typeface="Times New Roman" pitchFamily="18" charset="0"/>
                          <a:cs typeface="Times New Roman" pitchFamily="18" charset="0"/>
                        </a:rPr>
                        <a:t>Количество посетителей платных культурно – массовых мероприятий.</a:t>
                      </a:r>
                    </a:p>
                    <a:p>
                      <a:pPr marL="342900" indent="-342900">
                        <a:buAutoNum type="arabicPeriod"/>
                      </a:pPr>
                      <a:r>
                        <a:rPr lang="ru-RU" sz="1400" b="0" baseline="0" dirty="0" smtClean="0">
                          <a:latin typeface="Times New Roman" pitchFamily="18" charset="0"/>
                          <a:cs typeface="Times New Roman" pitchFamily="18" charset="0"/>
                        </a:rPr>
                        <a:t>Число выездных и выходных мероприятий.</a:t>
                      </a:r>
                    </a:p>
                    <a:p>
                      <a:pPr marL="342900" indent="-342900">
                        <a:buAutoNum type="arabicPeriod"/>
                      </a:pPr>
                      <a:r>
                        <a:rPr lang="ru-RU" sz="1400" b="0" baseline="0" dirty="0" smtClean="0">
                          <a:latin typeface="Times New Roman" pitchFamily="18" charset="0"/>
                          <a:cs typeface="Times New Roman" pitchFamily="18" charset="0"/>
                        </a:rPr>
                        <a:t>Число конкурсов и фестивалей разного уровня.</a:t>
                      </a:r>
                      <a:endParaRPr lang="ru-RU" sz="1400" b="0" dirty="0" smtClean="0">
                        <a:latin typeface="Times New Roman" pitchFamily="18" charset="0"/>
                        <a:cs typeface="Times New Roman" pitchFamily="18" charset="0"/>
                      </a:endParaRPr>
                    </a:p>
                  </a:txBody>
                  <a:tcPr/>
                </a:tc>
              </a:tr>
              <a:tr h="2741105">
                <a:tc>
                  <a:txBody>
                    <a:bodyPr/>
                    <a:lstStyle/>
                    <a:p>
                      <a:r>
                        <a:rPr lang="ru-RU" sz="1400" dirty="0" smtClean="0">
                          <a:latin typeface="Times New Roman" pitchFamily="18" charset="0"/>
                          <a:cs typeface="Times New Roman" pitchFamily="18" charset="0"/>
                        </a:rPr>
                        <a:t>Ожидаемые</a:t>
                      </a:r>
                      <a:r>
                        <a:rPr lang="ru-RU" sz="1400" baseline="0" dirty="0" smtClean="0">
                          <a:latin typeface="Times New Roman" pitchFamily="18" charset="0"/>
                          <a:cs typeface="Times New Roman" pitchFamily="18" charset="0"/>
                        </a:rPr>
                        <a:t> результаты реализации программы</a:t>
                      </a:r>
                      <a:endParaRPr lang="ru-RU" sz="1400" dirty="0">
                        <a:latin typeface="Times New Roman" pitchFamily="18" charset="0"/>
                        <a:cs typeface="Times New Roman" pitchFamily="18" charset="0"/>
                      </a:endParaRPr>
                    </a:p>
                  </a:txBody>
                  <a:tcPr/>
                </a:tc>
                <a:tc>
                  <a:txBody>
                    <a:bodyPr/>
                    <a:lstStyle/>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Обеспечение доступа населения к культурным ценностям Васильевского сельского поселения.</a:t>
                      </a:r>
                    </a:p>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Рост качества услуг в сфере культуры.</a:t>
                      </a:r>
                    </a:p>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Оживление театральной и концертной жизни Васильевского сельского поселения.</a:t>
                      </a:r>
                    </a:p>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Увеличение доли одаренных детей, реализующих себя в творчестве.</a:t>
                      </a:r>
                    </a:p>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Рост числа участников и посетителей фестивалей, конкурсов, культурных проектов, социально значимых мероприятий.</a:t>
                      </a:r>
                    </a:p>
                  </a:txBody>
                  <a:tcPr/>
                </a:tc>
              </a:tr>
            </a:tbl>
          </a:graphicData>
        </a:graphic>
      </p:graphicFrame>
      <p:graphicFrame>
        <p:nvGraphicFramePr>
          <p:cNvPr id="6" name="Содержимое 5"/>
          <p:cNvGraphicFramePr>
            <a:graphicFrameLocks noGrp="1"/>
          </p:cNvGraphicFramePr>
          <p:nvPr>
            <p:ph sz="half" idx="2"/>
          </p:nvPr>
        </p:nvGraphicFramePr>
        <p:xfrm>
          <a:off x="8748464" y="4725144"/>
          <a:ext cx="216024" cy="16296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804248" y="1700808"/>
            <a:ext cx="1296144" cy="646331"/>
          </a:xfrm>
          <a:prstGeom prst="rect">
            <a:avLst/>
          </a:prstGeom>
          <a:noFill/>
        </p:spPr>
        <p:txBody>
          <a:bodyPr wrap="square" rtlCol="0">
            <a:spAutoFit/>
          </a:bodyPr>
          <a:lstStyle/>
          <a:p>
            <a:endParaRPr lang="ru-RU" b="1" dirty="0" smtClean="0"/>
          </a:p>
          <a:p>
            <a:endParaRPr lang="ru-RU" b="1" dirty="0" smtClean="0"/>
          </a:p>
        </p:txBody>
      </p:sp>
    </p:spTree>
    <p:extLst>
      <p:ext uri="{BB962C8B-B14F-4D97-AF65-F5344CB8AC3E}">
        <p14:creationId xmlns:p14="http://schemas.microsoft.com/office/powerpoint/2010/main" val="1737639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02"/>
            <a:ext cx="8740080" cy="328498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lvl="0" eaLnBrk="1" hangingPunct="1">
              <a:defRPr/>
            </a:pPr>
            <a:r>
              <a:rPr lang="ru-RU" sz="2400" cap="none" dirty="0" smtClean="0">
                <a:solidFill>
                  <a:prstClr val="black"/>
                </a:solidFill>
                <a:effectLst/>
                <a:latin typeface="Tahoma" pitchFamily="34" charset="0"/>
                <a:ea typeface="+mn-ea"/>
                <a:cs typeface="Arial" pitchFamily="34" charset="0"/>
              </a:rPr>
              <a:t>В </a:t>
            </a:r>
            <a:r>
              <a:rPr lang="ru-RU" sz="2400" cap="none" dirty="0">
                <a:solidFill>
                  <a:prstClr val="black"/>
                </a:solidFill>
                <a:effectLst/>
                <a:latin typeface="Tahoma" pitchFamily="34" charset="0"/>
                <a:ea typeface="+mn-ea"/>
                <a:cs typeface="Arial" pitchFamily="34" charset="0"/>
              </a:rPr>
              <a:t>состав муниципального образования </a:t>
            </a:r>
            <a:r>
              <a:rPr lang="ru-RU" sz="2400" cap="none" dirty="0" smtClean="0">
                <a:solidFill>
                  <a:prstClr val="black"/>
                </a:solidFill>
                <a:effectLst/>
                <a:latin typeface="Tahoma" pitchFamily="34" charset="0"/>
                <a:ea typeface="+mn-ea"/>
                <a:cs typeface="Arial" pitchFamily="34" charset="0"/>
              </a:rPr>
              <a:t>«Васильевское сельское поселение» входят 31 населенный пункт:</a:t>
            </a:r>
            <a:br>
              <a:rPr lang="ru-RU" sz="2400" cap="none" dirty="0" smtClean="0">
                <a:solidFill>
                  <a:prstClr val="black"/>
                </a:solidFill>
                <a:effectLst/>
                <a:latin typeface="Tahoma" pitchFamily="34" charset="0"/>
                <a:ea typeface="+mn-ea"/>
                <a:cs typeface="Arial" pitchFamily="34" charset="0"/>
              </a:rPr>
            </a:br>
            <a:r>
              <a:rPr lang="ru-RU" sz="2400" cap="none" dirty="0" smtClean="0">
                <a:solidFill>
                  <a:prstClr val="black"/>
                </a:solidFill>
                <a:effectLst/>
                <a:latin typeface="Tahoma" pitchFamily="34" charset="0"/>
                <a:ea typeface="+mn-ea"/>
                <a:cs typeface="Arial" pitchFamily="34" charset="0"/>
              </a:rPr>
              <a:t> </a:t>
            </a:r>
            <a:r>
              <a:rPr lang="ru-RU" sz="1400" cap="none" dirty="0" smtClean="0">
                <a:solidFill>
                  <a:prstClr val="black"/>
                </a:solidFill>
                <a:effectLst/>
                <a:latin typeface="Tahoma" pitchFamily="34" charset="0"/>
                <a:ea typeface="+mn-ea"/>
                <a:cs typeface="Arial" pitchFamily="34" charset="0"/>
              </a:rPr>
              <a:t>д. </a:t>
            </a:r>
            <a:r>
              <a:rPr lang="ru-RU" sz="1400" cap="none" dirty="0" err="1" smtClean="0">
                <a:solidFill>
                  <a:prstClr val="black"/>
                </a:solidFill>
                <a:effectLst/>
                <a:latin typeface="Tahoma" pitchFamily="34" charset="0"/>
                <a:ea typeface="+mn-ea"/>
                <a:cs typeface="Arial" pitchFamily="34" charset="0"/>
              </a:rPr>
              <a:t>Авдеево</a:t>
            </a:r>
            <a:r>
              <a:rPr lang="ru-RU" sz="1400" cap="none" dirty="0" smtClean="0">
                <a:solidFill>
                  <a:prstClr val="black"/>
                </a:solidFill>
                <a:effectLst/>
                <a:latin typeface="Tahoma" pitchFamily="34" charset="0"/>
                <a:ea typeface="+mn-ea"/>
                <a:cs typeface="Arial" pitchFamily="34" charset="0"/>
              </a:rPr>
              <a:t>, </a:t>
            </a:r>
            <a:r>
              <a:rPr lang="ru-RU" sz="1400" cap="none" dirty="0" err="1" smtClean="0">
                <a:solidFill>
                  <a:prstClr val="black"/>
                </a:solidFill>
                <a:effectLst/>
                <a:latin typeface="Tahoma" pitchFamily="34" charset="0"/>
                <a:ea typeface="+mn-ea"/>
                <a:cs typeface="Arial" pitchFamily="34" charset="0"/>
              </a:rPr>
              <a:t>д.Аистово</a:t>
            </a:r>
            <a:r>
              <a:rPr lang="ru-RU" sz="1400" cap="none" dirty="0" smtClean="0">
                <a:solidFill>
                  <a:prstClr val="black"/>
                </a:solidFill>
                <a:effectLst/>
                <a:latin typeface="Tahoma" pitchFamily="34" charset="0"/>
                <a:ea typeface="+mn-ea"/>
                <a:cs typeface="Arial" pitchFamily="34" charset="0"/>
              </a:rPr>
              <a:t>, </a:t>
            </a:r>
            <a:r>
              <a:rPr lang="ru-RU" sz="1400" cap="none" dirty="0" err="1" smtClean="0">
                <a:solidFill>
                  <a:prstClr val="black"/>
                </a:solidFill>
                <a:effectLst/>
                <a:latin typeface="Tahoma" pitchFamily="34" charset="0"/>
                <a:ea typeface="+mn-ea"/>
                <a:cs typeface="Arial" pitchFamily="34" charset="0"/>
              </a:rPr>
              <a:t>д.Блудницино,с</a:t>
            </a:r>
            <a:r>
              <a:rPr lang="ru-RU" sz="1400" cap="none" dirty="0">
                <a:solidFill>
                  <a:prstClr val="black"/>
                </a:solidFill>
                <a:effectLst/>
                <a:latin typeface="Tahoma" pitchFamily="34" charset="0"/>
                <a:ea typeface="+mn-ea"/>
                <a:cs typeface="Arial" pitchFamily="34" charset="0"/>
              </a:rPr>
              <a:t>. </a:t>
            </a:r>
            <a:r>
              <a:rPr lang="ru-RU" sz="1400" cap="none" dirty="0" smtClean="0">
                <a:solidFill>
                  <a:prstClr val="black"/>
                </a:solidFill>
                <a:effectLst/>
                <a:latin typeface="Tahoma" pitchFamily="34" charset="0"/>
                <a:ea typeface="+mn-ea"/>
                <a:cs typeface="Arial" pitchFamily="34" charset="0"/>
              </a:rPr>
              <a:t>Васильевское, д. </a:t>
            </a:r>
            <a:r>
              <a:rPr lang="ru-RU" sz="1400" cap="none" dirty="0" err="1" smtClean="0">
                <a:solidFill>
                  <a:prstClr val="black"/>
                </a:solidFill>
                <a:effectLst/>
                <a:latin typeface="Tahoma" pitchFamily="34" charset="0"/>
                <a:ea typeface="+mn-ea"/>
                <a:cs typeface="Arial" pitchFamily="34" charset="0"/>
              </a:rPr>
              <a:t>Вихрево</a:t>
            </a:r>
            <a:r>
              <a:rPr lang="ru-RU" sz="1400" cap="none" dirty="0" smtClean="0">
                <a:solidFill>
                  <a:prstClr val="black"/>
                </a:solidFill>
                <a:effectLst/>
                <a:latin typeface="Tahoma" pitchFamily="34" charset="0"/>
                <a:ea typeface="+mn-ea"/>
                <a:cs typeface="Arial" pitchFamily="34" charset="0"/>
              </a:rPr>
              <a:t>, д. Власьево, д. </a:t>
            </a:r>
            <a:r>
              <a:rPr lang="ru-RU" sz="1400" cap="none" dirty="0" err="1" smtClean="0">
                <a:solidFill>
                  <a:prstClr val="black"/>
                </a:solidFill>
                <a:effectLst/>
                <a:latin typeface="Tahoma" pitchFamily="34" charset="0"/>
                <a:ea typeface="+mn-ea"/>
                <a:cs typeface="Arial" pitchFamily="34" charset="0"/>
              </a:rPr>
              <a:t>Гришуково</a:t>
            </a:r>
            <a:r>
              <a:rPr lang="ru-RU" sz="1400" cap="none" dirty="0" smtClean="0">
                <a:solidFill>
                  <a:prstClr val="black"/>
                </a:solidFill>
                <a:effectLst/>
                <a:latin typeface="Tahoma" pitchFamily="34" charset="0"/>
                <a:ea typeface="+mn-ea"/>
                <a:cs typeface="Arial" pitchFamily="34" charset="0"/>
              </a:rPr>
              <a:t>, д. </a:t>
            </a:r>
            <a:r>
              <a:rPr lang="ru-RU" sz="1400" cap="none" dirty="0" err="1" smtClean="0">
                <a:solidFill>
                  <a:prstClr val="black"/>
                </a:solidFill>
                <a:effectLst/>
                <a:latin typeface="Tahoma" pitchFamily="34" charset="0"/>
                <a:ea typeface="+mn-ea"/>
                <a:cs typeface="Arial" pitchFamily="34" charset="0"/>
              </a:rPr>
              <a:t>Жизнево</a:t>
            </a:r>
            <a:r>
              <a:rPr lang="ru-RU" sz="1400" cap="none" dirty="0" smtClean="0">
                <a:solidFill>
                  <a:prstClr val="black"/>
                </a:solidFill>
                <a:effectLst/>
                <a:latin typeface="Tahoma" pitchFamily="34" charset="0"/>
                <a:ea typeface="+mn-ea"/>
                <a:cs typeface="Arial" pitchFamily="34" charset="0"/>
              </a:rPr>
              <a:t>, </a:t>
            </a:r>
            <a:r>
              <a:rPr lang="ru-RU" sz="1400" cap="none" dirty="0" err="1" smtClean="0">
                <a:solidFill>
                  <a:prstClr val="black"/>
                </a:solidFill>
                <a:effectLst/>
                <a:latin typeface="Tahoma" pitchFamily="34" charset="0"/>
                <a:ea typeface="+mn-ea"/>
                <a:cs typeface="Arial" pitchFamily="34" charset="0"/>
              </a:rPr>
              <a:t>д.Иванцево</a:t>
            </a:r>
            <a:r>
              <a:rPr lang="ru-RU" sz="1400" cap="none" dirty="0" smtClean="0">
                <a:solidFill>
                  <a:prstClr val="black"/>
                </a:solidFill>
                <a:effectLst/>
                <a:latin typeface="Tahoma" pitchFamily="34" charset="0"/>
                <a:ea typeface="+mn-ea"/>
                <a:cs typeface="Arial" pitchFamily="34" charset="0"/>
              </a:rPr>
              <a:t>, д. </a:t>
            </a:r>
            <a:r>
              <a:rPr lang="ru-RU" sz="1400" cap="none" dirty="0" err="1" smtClean="0">
                <a:solidFill>
                  <a:prstClr val="black"/>
                </a:solidFill>
                <a:effectLst/>
                <a:latin typeface="Tahoma" pitchFamily="34" charset="0"/>
                <a:ea typeface="+mn-ea"/>
                <a:cs typeface="Arial" pitchFamily="34" charset="0"/>
              </a:rPr>
              <a:t>Кличево,д</a:t>
            </a:r>
            <a:r>
              <a:rPr lang="ru-RU" sz="1400" cap="none" dirty="0" smtClean="0">
                <a:solidFill>
                  <a:prstClr val="black"/>
                </a:solidFill>
                <a:effectLst/>
                <a:latin typeface="Tahoma" pitchFamily="34" charset="0"/>
                <a:ea typeface="+mn-ea"/>
                <a:cs typeface="Arial" pitchFamily="34" charset="0"/>
              </a:rPr>
              <a:t>. </a:t>
            </a:r>
            <a:r>
              <a:rPr lang="ru-RU" sz="1400" cap="none" dirty="0" err="1" smtClean="0">
                <a:solidFill>
                  <a:prstClr val="black"/>
                </a:solidFill>
                <a:effectLst/>
                <a:latin typeface="Tahoma" pitchFamily="34" charset="0"/>
                <a:ea typeface="+mn-ea"/>
                <a:cs typeface="Arial" pitchFamily="34" charset="0"/>
              </a:rPr>
              <a:t>Крохино</a:t>
            </a:r>
            <a:r>
              <a:rPr lang="ru-RU" sz="1400" cap="none" dirty="0">
                <a:solidFill>
                  <a:prstClr val="black"/>
                </a:solidFill>
                <a:effectLst/>
                <a:latin typeface="Tahoma" pitchFamily="34" charset="0"/>
                <a:ea typeface="+mn-ea"/>
                <a:cs typeface="Arial" pitchFamily="34" charset="0"/>
              </a:rPr>
              <a:t> </a:t>
            </a:r>
            <a:r>
              <a:rPr lang="ru-RU" sz="1400" cap="none" dirty="0" smtClean="0">
                <a:solidFill>
                  <a:prstClr val="black"/>
                </a:solidFill>
                <a:effectLst/>
                <a:latin typeface="Tahoma" pitchFamily="34" charset="0"/>
                <a:ea typeface="+mn-ea"/>
                <a:cs typeface="Arial" pitchFamily="34" charset="0"/>
              </a:rPr>
              <a:t>Новое, с. Кузнецово, д. </a:t>
            </a:r>
            <a:r>
              <a:rPr lang="ru-RU" sz="1400" cap="none" dirty="0" err="1" smtClean="0">
                <a:solidFill>
                  <a:prstClr val="black"/>
                </a:solidFill>
                <a:effectLst/>
                <a:latin typeface="Tahoma" pitchFamily="34" charset="0"/>
                <a:ea typeface="+mn-ea"/>
                <a:cs typeface="Arial" pitchFamily="34" charset="0"/>
              </a:rPr>
              <a:t>Лазарево</a:t>
            </a:r>
            <a:r>
              <a:rPr lang="ru-RU" sz="1400" cap="none" dirty="0" smtClean="0">
                <a:solidFill>
                  <a:prstClr val="black"/>
                </a:solidFill>
                <a:effectLst/>
                <a:latin typeface="Tahoma" pitchFamily="34" charset="0"/>
                <a:ea typeface="+mn-ea"/>
                <a:cs typeface="Arial" pitchFamily="34" charset="0"/>
              </a:rPr>
              <a:t>, д. </a:t>
            </a:r>
            <a:r>
              <a:rPr lang="ru-RU" sz="1400" cap="none" dirty="0" err="1" smtClean="0">
                <a:solidFill>
                  <a:prstClr val="black"/>
                </a:solidFill>
                <a:effectLst/>
                <a:latin typeface="Tahoma" pitchFamily="34" charset="0"/>
                <a:ea typeface="+mn-ea"/>
                <a:cs typeface="Arial" pitchFamily="34" charset="0"/>
              </a:rPr>
              <a:t>Летнево</a:t>
            </a:r>
            <a:r>
              <a:rPr lang="ru-RU" sz="1400" cap="none" dirty="0" smtClean="0">
                <a:solidFill>
                  <a:prstClr val="black"/>
                </a:solidFill>
                <a:effectLst/>
                <a:latin typeface="Tahoma" pitchFamily="34" charset="0"/>
                <a:ea typeface="+mn-ea"/>
                <a:cs typeface="Arial" pitchFamily="34" charset="0"/>
              </a:rPr>
              <a:t>, д. </a:t>
            </a:r>
            <a:r>
              <a:rPr lang="ru-RU" sz="1400" cap="none" dirty="0" err="1" smtClean="0">
                <a:solidFill>
                  <a:prstClr val="black"/>
                </a:solidFill>
                <a:effectLst/>
                <a:latin typeface="Tahoma" pitchFamily="34" charset="0"/>
                <a:ea typeface="+mn-ea"/>
                <a:cs typeface="Arial" pitchFamily="34" charset="0"/>
              </a:rPr>
              <a:t>Липняги</a:t>
            </a:r>
            <a:r>
              <a:rPr lang="ru-RU" sz="1400" cap="none" dirty="0" smtClean="0">
                <a:solidFill>
                  <a:prstClr val="black"/>
                </a:solidFill>
                <a:effectLst/>
                <a:latin typeface="Tahoma" pitchFamily="34" charset="0"/>
                <a:ea typeface="+mn-ea"/>
                <a:cs typeface="Arial" pitchFamily="34" charset="0"/>
              </a:rPr>
              <a:t>, </a:t>
            </a:r>
            <a:r>
              <a:rPr lang="ru-RU" sz="1400" cap="none" dirty="0" err="1" smtClean="0">
                <a:solidFill>
                  <a:prstClr val="black"/>
                </a:solidFill>
                <a:effectLst/>
                <a:latin typeface="Tahoma" pitchFamily="34" charset="0"/>
                <a:ea typeface="+mn-ea"/>
                <a:cs typeface="Arial" pitchFamily="34" charset="0"/>
              </a:rPr>
              <a:t>д.Литвинцево</a:t>
            </a:r>
            <a:r>
              <a:rPr lang="ru-RU" sz="1400" cap="none" dirty="0" smtClean="0">
                <a:solidFill>
                  <a:prstClr val="black"/>
                </a:solidFill>
                <a:effectLst/>
                <a:latin typeface="Tahoma" pitchFamily="34" charset="0"/>
                <a:ea typeface="+mn-ea"/>
                <a:cs typeface="Arial" pitchFamily="34" charset="0"/>
              </a:rPr>
              <a:t>, </a:t>
            </a:r>
            <a:r>
              <a:rPr lang="ru-RU" sz="1400" cap="none" dirty="0" err="1" smtClean="0">
                <a:solidFill>
                  <a:prstClr val="black"/>
                </a:solidFill>
                <a:effectLst/>
                <a:latin typeface="Tahoma" pitchFamily="34" charset="0"/>
                <a:ea typeface="+mn-ea"/>
                <a:cs typeface="Arial" pitchFamily="34" charset="0"/>
              </a:rPr>
              <a:t>д.Ломы</a:t>
            </a:r>
            <a:r>
              <a:rPr lang="ru-RU" sz="1400" cap="none" dirty="0" smtClean="0">
                <a:solidFill>
                  <a:prstClr val="black"/>
                </a:solidFill>
                <a:effectLst/>
                <a:latin typeface="Tahoma" pitchFamily="34" charset="0"/>
                <a:ea typeface="+mn-ea"/>
                <a:cs typeface="Arial" pitchFamily="34" charset="0"/>
              </a:rPr>
              <a:t>, </a:t>
            </a:r>
            <a:r>
              <a:rPr lang="ru-RU" sz="1400" cap="none" dirty="0" err="1" smtClean="0">
                <a:solidFill>
                  <a:prstClr val="black"/>
                </a:solidFill>
                <a:effectLst/>
                <a:latin typeface="Tahoma" pitchFamily="34" charset="0"/>
                <a:ea typeface="+mn-ea"/>
                <a:cs typeface="Arial" pitchFamily="34" charset="0"/>
              </a:rPr>
              <a:t>д.Меньщиково</a:t>
            </a:r>
            <a:r>
              <a:rPr lang="ru-RU" sz="1400" cap="none" dirty="0" smtClean="0">
                <a:solidFill>
                  <a:prstClr val="black"/>
                </a:solidFill>
                <a:effectLst/>
                <a:latin typeface="Tahoma" pitchFamily="34" charset="0"/>
                <a:ea typeface="+mn-ea"/>
                <a:cs typeface="Arial" pitchFamily="34" charset="0"/>
              </a:rPr>
              <a:t>, </a:t>
            </a:r>
            <a:r>
              <a:rPr lang="ru-RU" sz="1400" cap="none" dirty="0" err="1" smtClean="0">
                <a:solidFill>
                  <a:prstClr val="black"/>
                </a:solidFill>
                <a:effectLst/>
                <a:latin typeface="Tahoma" pitchFamily="34" charset="0"/>
                <a:ea typeface="+mn-ea"/>
                <a:cs typeface="Arial" pitchFamily="34" charset="0"/>
              </a:rPr>
              <a:t>д.Михалево,д</a:t>
            </a:r>
            <a:r>
              <a:rPr lang="ru-RU" sz="1400" cap="none" dirty="0">
                <a:solidFill>
                  <a:prstClr val="black"/>
                </a:solidFill>
                <a:effectLst/>
                <a:latin typeface="Tahoma" pitchFamily="34" charset="0"/>
                <a:ea typeface="+mn-ea"/>
                <a:cs typeface="Arial" pitchFamily="34" charset="0"/>
              </a:rPr>
              <a:t>. </a:t>
            </a:r>
            <a:r>
              <a:rPr lang="ru-RU" sz="1400" cap="none" dirty="0" err="1" smtClean="0">
                <a:solidFill>
                  <a:prstClr val="black"/>
                </a:solidFill>
                <a:effectLst/>
                <a:latin typeface="Tahoma" pitchFamily="34" charset="0"/>
                <a:ea typeface="+mn-ea"/>
                <a:cs typeface="Arial" pitchFamily="34" charset="0"/>
              </a:rPr>
              <a:t>Михалково</a:t>
            </a:r>
            <a:r>
              <a:rPr lang="ru-RU" sz="1400" cap="none" dirty="0" smtClean="0">
                <a:solidFill>
                  <a:prstClr val="black"/>
                </a:solidFill>
                <a:effectLst/>
                <a:latin typeface="Tahoma" pitchFamily="34" charset="0"/>
                <a:ea typeface="+mn-ea"/>
                <a:cs typeface="Arial" pitchFamily="34" charset="0"/>
              </a:rPr>
              <a:t>, д. </a:t>
            </a:r>
            <a:r>
              <a:rPr lang="ru-RU" sz="1400" cap="none" dirty="0" err="1" smtClean="0">
                <a:solidFill>
                  <a:prstClr val="black"/>
                </a:solidFill>
                <a:effectLst/>
                <a:latin typeface="Tahoma" pitchFamily="34" charset="0"/>
                <a:ea typeface="+mn-ea"/>
                <a:cs typeface="Arial" pitchFamily="34" charset="0"/>
              </a:rPr>
              <a:t>Мотово</a:t>
            </a:r>
            <a:r>
              <a:rPr lang="ru-RU" sz="1400" cap="none" dirty="0" smtClean="0">
                <a:solidFill>
                  <a:prstClr val="black"/>
                </a:solidFill>
                <a:effectLst/>
                <a:latin typeface="Tahoma" pitchFamily="34" charset="0"/>
                <a:ea typeface="+mn-ea"/>
                <a:cs typeface="Arial" pitchFamily="34" charset="0"/>
              </a:rPr>
              <a:t>, д. </a:t>
            </a:r>
            <a:r>
              <a:rPr lang="ru-RU" sz="1400" cap="none" dirty="0" err="1" smtClean="0">
                <a:solidFill>
                  <a:prstClr val="black"/>
                </a:solidFill>
                <a:effectLst/>
                <a:latin typeface="Tahoma" pitchFamily="34" charset="0"/>
                <a:ea typeface="+mn-ea"/>
                <a:cs typeface="Arial" pitchFamily="34" charset="0"/>
              </a:rPr>
              <a:t>Никитинское</a:t>
            </a:r>
            <a:r>
              <a:rPr lang="ru-RU" sz="1400" cap="none" dirty="0" smtClean="0">
                <a:solidFill>
                  <a:prstClr val="black"/>
                </a:solidFill>
                <a:effectLst/>
                <a:latin typeface="Tahoma" pitchFamily="34" charset="0"/>
                <a:ea typeface="+mn-ea"/>
                <a:cs typeface="Arial" pitchFamily="34" charset="0"/>
              </a:rPr>
              <a:t>, </a:t>
            </a:r>
            <a:r>
              <a:rPr lang="ru-RU" sz="1400" cap="none" dirty="0" err="1" smtClean="0">
                <a:solidFill>
                  <a:prstClr val="black"/>
                </a:solidFill>
                <a:effectLst/>
                <a:latin typeface="Tahoma" pitchFamily="34" charset="0"/>
                <a:ea typeface="+mn-ea"/>
                <a:cs typeface="Arial" pitchFamily="34" charset="0"/>
              </a:rPr>
              <a:t>д.Овинново</a:t>
            </a:r>
            <a:r>
              <a:rPr lang="ru-RU" sz="1400" cap="none" dirty="0" smtClean="0">
                <a:solidFill>
                  <a:prstClr val="black"/>
                </a:solidFill>
                <a:effectLst/>
                <a:latin typeface="Tahoma" pitchFamily="34" charset="0"/>
                <a:ea typeface="+mn-ea"/>
                <a:cs typeface="Arial" pitchFamily="34" charset="0"/>
              </a:rPr>
              <a:t>, д. Поречье, д. Репино, д. </a:t>
            </a:r>
            <a:r>
              <a:rPr lang="ru-RU" sz="1400" cap="none" dirty="0" err="1" smtClean="0">
                <a:solidFill>
                  <a:prstClr val="black"/>
                </a:solidFill>
                <a:effectLst/>
                <a:latin typeface="Tahoma" pitchFamily="34" charset="0"/>
                <a:ea typeface="+mn-ea"/>
                <a:cs typeface="Arial" pitchFamily="34" charset="0"/>
              </a:rPr>
              <a:t>Середнево</a:t>
            </a:r>
            <a:r>
              <a:rPr lang="ru-RU" sz="1400" cap="none" dirty="0" smtClean="0">
                <a:solidFill>
                  <a:prstClr val="black"/>
                </a:solidFill>
                <a:effectLst/>
                <a:latin typeface="Tahoma" pitchFamily="34" charset="0"/>
                <a:ea typeface="+mn-ea"/>
                <a:cs typeface="Arial" pitchFamily="34" charset="0"/>
              </a:rPr>
              <a:t> Большое, д. </a:t>
            </a:r>
            <a:r>
              <a:rPr lang="ru-RU" sz="1400" cap="none" dirty="0" err="1" smtClean="0">
                <a:solidFill>
                  <a:prstClr val="black"/>
                </a:solidFill>
                <a:effectLst/>
                <a:latin typeface="Tahoma" pitchFamily="34" charset="0"/>
                <a:ea typeface="+mn-ea"/>
                <a:cs typeface="Arial" pitchFamily="34" charset="0"/>
              </a:rPr>
              <a:t>Скоморохово</a:t>
            </a:r>
            <a:r>
              <a:rPr lang="ru-RU" sz="1400" cap="none" dirty="0" smtClean="0">
                <a:solidFill>
                  <a:prstClr val="black"/>
                </a:solidFill>
                <a:effectLst/>
                <a:latin typeface="Tahoma" pitchFamily="34" charset="0"/>
                <a:ea typeface="+mn-ea"/>
                <a:cs typeface="Arial" pitchFamily="34" charset="0"/>
              </a:rPr>
              <a:t>, д. Станки, </a:t>
            </a:r>
            <a:r>
              <a:rPr lang="ru-RU" sz="1400" cap="none" dirty="0" err="1" smtClean="0">
                <a:solidFill>
                  <a:prstClr val="black"/>
                </a:solidFill>
                <a:effectLst/>
                <a:latin typeface="Tahoma" pitchFamily="34" charset="0"/>
                <a:ea typeface="+mn-ea"/>
                <a:cs typeface="Arial" pitchFamily="34" charset="0"/>
              </a:rPr>
              <a:t>д.Уткино</a:t>
            </a:r>
            <a:r>
              <a:rPr lang="ru-RU" sz="1400" cap="none" dirty="0" smtClean="0">
                <a:solidFill>
                  <a:prstClr val="black"/>
                </a:solidFill>
                <a:effectLst/>
                <a:latin typeface="Tahoma" pitchFamily="34" charset="0"/>
                <a:ea typeface="+mn-ea"/>
                <a:cs typeface="Arial" pitchFamily="34" charset="0"/>
              </a:rPr>
              <a:t>, с. </a:t>
            </a:r>
            <a:r>
              <a:rPr lang="ru-RU" sz="1400" cap="none" dirty="0" err="1" smtClean="0">
                <a:solidFill>
                  <a:prstClr val="black"/>
                </a:solidFill>
                <a:effectLst/>
                <a:latin typeface="Tahoma" pitchFamily="34" charset="0"/>
                <a:ea typeface="+mn-ea"/>
                <a:cs typeface="Arial" pitchFamily="34" charset="0"/>
              </a:rPr>
              <a:t>Чечкино-Богородское</a:t>
            </a:r>
            <a:r>
              <a:rPr lang="ru-RU" sz="1400" cap="none" dirty="0" smtClean="0">
                <a:solidFill>
                  <a:prstClr val="black"/>
                </a:solidFill>
                <a:effectLst/>
                <a:latin typeface="Tahoma" pitchFamily="34" charset="0"/>
                <a:ea typeface="+mn-ea"/>
                <a:cs typeface="Arial" pitchFamily="34" charset="0"/>
              </a:rPr>
              <a:t>, д. </a:t>
            </a:r>
            <a:r>
              <a:rPr lang="ru-RU" sz="1400" cap="none" dirty="0" err="1" smtClean="0">
                <a:solidFill>
                  <a:prstClr val="black"/>
                </a:solidFill>
                <a:effectLst/>
                <a:latin typeface="Tahoma" pitchFamily="34" charset="0"/>
                <a:ea typeface="+mn-ea"/>
                <a:cs typeface="Arial" pitchFamily="34" charset="0"/>
              </a:rPr>
              <a:t>Чижово</a:t>
            </a:r>
            <a:r>
              <a:rPr lang="ru-RU" sz="1400" cap="none" dirty="0" smtClean="0">
                <a:solidFill>
                  <a:prstClr val="black"/>
                </a:solidFill>
                <a:effectLst/>
                <a:latin typeface="Tahoma" pitchFamily="34" charset="0"/>
                <a:ea typeface="+mn-ea"/>
                <a:cs typeface="Arial" pitchFamily="34" charset="0"/>
              </a:rPr>
              <a:t>.</a:t>
            </a:r>
            <a:br>
              <a:rPr lang="ru-RU" sz="1400" cap="none" dirty="0" smtClean="0">
                <a:solidFill>
                  <a:prstClr val="black"/>
                </a:solidFill>
                <a:effectLst/>
                <a:latin typeface="Tahoma" pitchFamily="34" charset="0"/>
                <a:ea typeface="+mn-ea"/>
                <a:cs typeface="Arial" pitchFamily="34" charset="0"/>
              </a:rPr>
            </a:br>
            <a:r>
              <a:rPr lang="ru-RU" sz="1600" b="1" cap="none" dirty="0" smtClean="0">
                <a:solidFill>
                  <a:srgbClr val="000000"/>
                </a:solidFill>
                <a:effectLst/>
                <a:latin typeface="Arial Narrow" pitchFamily="34" charset="0"/>
                <a:ea typeface="+mn-ea"/>
                <a:cs typeface="+mn-cs"/>
              </a:rPr>
              <a:t>Численность </a:t>
            </a:r>
            <a:r>
              <a:rPr lang="ru-RU" sz="1600" b="1" cap="none" dirty="0">
                <a:solidFill>
                  <a:srgbClr val="000000"/>
                </a:solidFill>
                <a:effectLst/>
                <a:latin typeface="Arial Narrow" pitchFamily="34" charset="0"/>
                <a:ea typeface="+mn-ea"/>
                <a:cs typeface="+mn-cs"/>
              </a:rPr>
              <a:t>жителей </a:t>
            </a:r>
            <a:r>
              <a:rPr lang="ru-RU" sz="1600" b="1" cap="none" dirty="0" smtClean="0">
                <a:solidFill>
                  <a:srgbClr val="000000"/>
                </a:solidFill>
                <a:effectLst/>
                <a:latin typeface="Arial Narrow" pitchFamily="34" charset="0"/>
                <a:ea typeface="+mn-ea"/>
                <a:cs typeface="+mn-cs"/>
              </a:rPr>
              <a:t>Васильевского сельского </a:t>
            </a:r>
            <a:r>
              <a:rPr lang="ru-RU" sz="1600" b="1" cap="none" dirty="0">
                <a:solidFill>
                  <a:srgbClr val="000000"/>
                </a:solidFill>
                <a:effectLst/>
                <a:latin typeface="Arial Narrow" pitchFamily="34" charset="0"/>
                <a:ea typeface="+mn-ea"/>
                <a:cs typeface="+mn-cs"/>
              </a:rPr>
              <a:t>поселения, постоянно проживающих на территории </a:t>
            </a:r>
            <a:r>
              <a:rPr lang="ru-RU" sz="1600" b="1" cap="none" dirty="0" smtClean="0">
                <a:solidFill>
                  <a:srgbClr val="000000"/>
                </a:solidFill>
                <a:effectLst/>
                <a:latin typeface="Arial Narrow" pitchFamily="34" charset="0"/>
                <a:ea typeface="+mn-ea"/>
                <a:cs typeface="+mn-cs"/>
              </a:rPr>
              <a:t>– 2217 </a:t>
            </a:r>
            <a:r>
              <a:rPr lang="ru-RU" sz="1600" b="1" cap="none" dirty="0">
                <a:solidFill>
                  <a:srgbClr val="000000"/>
                </a:solidFill>
                <a:effectLst/>
                <a:latin typeface="Arial Narrow" pitchFamily="34" charset="0"/>
                <a:ea typeface="+mn-ea"/>
                <a:cs typeface="+mn-cs"/>
              </a:rPr>
              <a:t>человек </a:t>
            </a:r>
            <a:r>
              <a:rPr lang="ru-RU" sz="1600" b="1" cap="none" dirty="0" smtClean="0">
                <a:solidFill>
                  <a:srgbClr val="000000"/>
                </a:solidFill>
                <a:effectLst/>
                <a:latin typeface="Arial Narrow" pitchFamily="34" charset="0"/>
                <a:ea typeface="+mn-ea"/>
                <a:cs typeface="+mn-cs"/>
              </a:rPr>
              <a:t>  (</a:t>
            </a:r>
            <a:r>
              <a:rPr lang="ru-RU" sz="1600" b="1" cap="none" dirty="0">
                <a:solidFill>
                  <a:srgbClr val="000000"/>
                </a:solidFill>
                <a:effectLst/>
                <a:latin typeface="Arial Narrow" pitchFamily="34" charset="0"/>
                <a:ea typeface="+mn-ea"/>
                <a:cs typeface="+mn-cs"/>
              </a:rPr>
              <a:t>по состоянию на </a:t>
            </a:r>
            <a:r>
              <a:rPr lang="ru-RU" sz="1600" b="1" cap="none" dirty="0" smtClean="0">
                <a:solidFill>
                  <a:srgbClr val="000000"/>
                </a:solidFill>
                <a:effectLst/>
                <a:latin typeface="Arial Narrow" pitchFamily="34" charset="0"/>
                <a:ea typeface="+mn-ea"/>
                <a:cs typeface="+mn-cs"/>
              </a:rPr>
              <a:t>01.01.2021)</a:t>
            </a:r>
            <a:r>
              <a:rPr lang="ru-RU" sz="1600" b="1" cap="none" dirty="0">
                <a:solidFill>
                  <a:srgbClr val="000000"/>
                </a:solidFill>
                <a:effectLst/>
                <a:latin typeface="Arial Narrow" pitchFamily="34" charset="0"/>
                <a:ea typeface="+mn-ea"/>
                <a:cs typeface="+mn-cs"/>
              </a:rPr>
              <a:t/>
            </a:r>
            <a:br>
              <a:rPr lang="ru-RU" sz="1600" b="1" cap="none" dirty="0">
                <a:solidFill>
                  <a:srgbClr val="000000"/>
                </a:solidFill>
                <a:effectLst/>
                <a:latin typeface="Arial Narrow" pitchFamily="34" charset="0"/>
                <a:ea typeface="+mn-ea"/>
                <a:cs typeface="+mn-cs"/>
              </a:rPr>
            </a:br>
            <a:endParaRPr lang="ru-RU" sz="1600" dirty="0">
              <a:latin typeface="Arial Narrow" pitchFamily="34" charset="0"/>
            </a:endParaRPr>
          </a:p>
        </p:txBody>
      </p:sp>
      <p:sp>
        <p:nvSpPr>
          <p:cNvPr id="3" name="Объект 2"/>
          <p:cNvSpPr>
            <a:spLocks noGrp="1"/>
          </p:cNvSpPr>
          <p:nvPr>
            <p:ph idx="1"/>
          </p:nvPr>
        </p:nvSpPr>
        <p:spPr>
          <a:xfrm>
            <a:off x="304800" y="2708920"/>
            <a:ext cx="8686800" cy="3816423"/>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endParaRPr lang="ru-RU"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560" y="2994758"/>
            <a:ext cx="5904656" cy="331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588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86808" cy="792088"/>
          </a:xfrm>
        </p:spPr>
        <p:txBody>
          <a:bodyPr anchor="t">
            <a:noAutofit/>
          </a:bodyPr>
          <a:lstStyle/>
          <a:p>
            <a:pPr algn="ctr"/>
            <a:r>
              <a:rPr lang="ru-RU" sz="1800" dirty="0" smtClean="0">
                <a:solidFill>
                  <a:schemeClr val="accent4">
                    <a:lumMod val="75000"/>
                  </a:schemeClr>
                </a:solidFill>
                <a:latin typeface="Times New Roman" pitchFamily="18" charset="0"/>
                <a:cs typeface="Times New Roman" pitchFamily="18" charset="0"/>
              </a:rPr>
              <a:t>Муниципальная программа Васильевского сельского поселения «развитие муниципального управления»</a:t>
            </a:r>
          </a:p>
        </p:txBody>
      </p:sp>
      <p:graphicFrame>
        <p:nvGraphicFramePr>
          <p:cNvPr id="5" name="Содержимое 4"/>
          <p:cNvGraphicFramePr>
            <a:graphicFrameLocks noGrp="1"/>
          </p:cNvGraphicFramePr>
          <p:nvPr>
            <p:ph sz="half" idx="1"/>
            <p:extLst>
              <p:ext uri="{D42A27DB-BD31-4B8C-83A1-F6EECF244321}">
                <p14:modId xmlns:p14="http://schemas.microsoft.com/office/powerpoint/2010/main" val="3846215780"/>
              </p:ext>
            </p:extLst>
          </p:nvPr>
        </p:nvGraphicFramePr>
        <p:xfrm>
          <a:off x="571472" y="2000240"/>
          <a:ext cx="4857784" cy="3571819"/>
        </p:xfrm>
        <a:graphic>
          <a:graphicData uri="http://schemas.openxmlformats.org/drawingml/2006/table">
            <a:tbl>
              <a:tblPr firstRow="1" bandRow="1">
                <a:tableStyleId>{8A107856-5554-42FB-B03E-39F5DBC370BA}</a:tableStyleId>
              </a:tblPr>
              <a:tblGrid>
                <a:gridCol w="1428760"/>
                <a:gridCol w="3429024"/>
              </a:tblGrid>
              <a:tr h="794243">
                <a:tc>
                  <a:txBody>
                    <a:bodyPr/>
                    <a:lstStyle/>
                    <a:p>
                      <a:r>
                        <a:rPr lang="ru-RU" sz="1200" b="0" dirty="0" smtClean="0">
                          <a:latin typeface="Times New Roman" pitchFamily="18" charset="0"/>
                          <a:cs typeface="Times New Roman" pitchFamily="18" charset="0"/>
                        </a:rPr>
                        <a:t>Перечень подпрограмм</a:t>
                      </a:r>
                      <a:endParaRPr lang="ru-RU" sz="1200" b="0" dirty="0">
                        <a:latin typeface="Times New Roman" pitchFamily="18" charset="0"/>
                        <a:cs typeface="Times New Roman" pitchFamily="18" charset="0"/>
                      </a:endParaRPr>
                    </a:p>
                  </a:txBody>
                  <a:tcPr/>
                </a:tc>
                <a:tc>
                  <a:txBody>
                    <a:bodyPr/>
                    <a:lstStyle/>
                    <a:p>
                      <a:pPr marL="342900" indent="-342900">
                        <a:buNone/>
                      </a:pPr>
                      <a:r>
                        <a:rPr kumimoji="0" lang="ru-RU" sz="1200" b="1" kern="1200" dirty="0" smtClean="0">
                          <a:solidFill>
                            <a:schemeClr val="dk1"/>
                          </a:solidFill>
                          <a:latin typeface="+mn-lt"/>
                          <a:ea typeface="+mn-ea"/>
                          <a:cs typeface="+mn-cs"/>
                        </a:rPr>
                        <a:t>Развитие муниципального управления</a:t>
                      </a:r>
                      <a:endParaRPr lang="ru-RU" sz="1200" b="1" dirty="0">
                        <a:latin typeface="Times New Roman" pitchFamily="18" charset="0"/>
                        <a:cs typeface="Times New Roman" pitchFamily="18" charset="0"/>
                      </a:endParaRPr>
                    </a:p>
                  </a:txBody>
                  <a:tcPr/>
                </a:tc>
              </a:tr>
              <a:tr h="1920401">
                <a:tc>
                  <a:txBody>
                    <a:bodyPr/>
                    <a:lstStyle/>
                    <a:p>
                      <a:r>
                        <a:rPr lang="ru-RU" sz="1200" dirty="0" smtClean="0">
                          <a:latin typeface="Times New Roman" pitchFamily="18" charset="0"/>
                          <a:cs typeface="Times New Roman" pitchFamily="18" charset="0"/>
                        </a:rPr>
                        <a:t>Цель программы</a:t>
                      </a:r>
                      <a:endParaRPr lang="ru-RU" sz="1200" dirty="0">
                        <a:latin typeface="Times New Roman" pitchFamily="18" charset="0"/>
                        <a:cs typeface="Times New Roman" pitchFamily="18" charset="0"/>
                      </a:endParaRPr>
                    </a:p>
                  </a:txBody>
                  <a:tcPr/>
                </a:tc>
                <a:tc>
                  <a:txBody>
                    <a:bodyPr/>
                    <a:lstStyle/>
                    <a:p>
                      <a:r>
                        <a:rPr kumimoji="0" lang="ru-RU" sz="1200" kern="1200" dirty="0" smtClean="0">
                          <a:solidFill>
                            <a:schemeClr val="dk1"/>
                          </a:solidFill>
                          <a:latin typeface="+mn-lt"/>
                          <a:ea typeface="+mn-ea"/>
                          <a:cs typeface="+mn-cs"/>
                        </a:rPr>
                        <a:t>1.      Создание оптимальных условий для развития,</a:t>
                      </a:r>
                      <a:r>
                        <a:rPr kumimoji="0" lang="ru-RU" sz="1200" kern="1200" baseline="0" dirty="0" smtClean="0">
                          <a:solidFill>
                            <a:schemeClr val="dk1"/>
                          </a:solidFill>
                          <a:latin typeface="+mn-lt"/>
                          <a:ea typeface="+mn-ea"/>
                          <a:cs typeface="+mn-cs"/>
                        </a:rPr>
                        <a:t> </a:t>
                      </a:r>
                      <a:r>
                        <a:rPr kumimoji="0" lang="ru-RU" sz="1200" kern="1200" dirty="0" smtClean="0">
                          <a:solidFill>
                            <a:schemeClr val="dk1"/>
                          </a:solidFill>
                          <a:latin typeface="+mn-lt"/>
                          <a:ea typeface="+mn-ea"/>
                          <a:cs typeface="+mn-cs"/>
                        </a:rPr>
                        <a:t>совершенствования и повышения эффективности</a:t>
                      </a:r>
                      <a:r>
                        <a:rPr kumimoji="0" lang="ru-RU" sz="1200" kern="1200" baseline="0" dirty="0" smtClean="0">
                          <a:solidFill>
                            <a:schemeClr val="dk1"/>
                          </a:solidFill>
                          <a:latin typeface="+mn-lt"/>
                          <a:ea typeface="+mn-ea"/>
                          <a:cs typeface="+mn-cs"/>
                        </a:rPr>
                        <a:t>   </a:t>
                      </a:r>
                      <a:r>
                        <a:rPr kumimoji="0" lang="ru-RU" sz="1200" kern="1200" dirty="0" smtClean="0">
                          <a:solidFill>
                            <a:schemeClr val="dk1"/>
                          </a:solidFill>
                          <a:latin typeface="+mn-lt"/>
                          <a:ea typeface="+mn-ea"/>
                          <a:cs typeface="+mn-cs"/>
                        </a:rPr>
                        <a:t>деятельности органов местного самоуправления.</a:t>
                      </a:r>
                    </a:p>
                    <a:p>
                      <a:r>
                        <a:rPr kumimoji="0" lang="ru-RU" sz="1200" kern="1200" dirty="0" smtClean="0">
                          <a:solidFill>
                            <a:schemeClr val="dk1"/>
                          </a:solidFill>
                          <a:latin typeface="+mn-lt"/>
                          <a:ea typeface="+mn-ea"/>
                          <a:cs typeface="+mn-cs"/>
                        </a:rPr>
                        <a:t>2.    Обеспечение реализации органами местного самоуправления  государственных полномочий, установленных действующим законодательством.</a:t>
                      </a:r>
                      <a:endParaRPr lang="ru-RU" sz="1200" dirty="0">
                        <a:latin typeface="Times New Roman" pitchFamily="18" charset="0"/>
                        <a:cs typeface="Times New Roman" pitchFamily="18" charset="0"/>
                      </a:endParaRPr>
                    </a:p>
                  </a:txBody>
                  <a:tcPr/>
                </a:tc>
              </a:tr>
              <a:tr h="857175">
                <a:tc>
                  <a:txBody>
                    <a:bodyPr/>
                    <a:lstStyle/>
                    <a:p>
                      <a:r>
                        <a:rPr lang="ru-RU" sz="1200" dirty="0" smtClean="0">
                          <a:latin typeface="Times New Roman" pitchFamily="18" charset="0"/>
                          <a:cs typeface="Times New Roman" pitchFamily="18" charset="0"/>
                        </a:rPr>
                        <a:t>Объём ресурсного обеспечения</a:t>
                      </a:r>
                      <a:endParaRPr lang="ru-RU" sz="1200" dirty="0">
                        <a:latin typeface="Times New Roman" pitchFamily="18" charset="0"/>
                        <a:cs typeface="Times New Roman" pitchFamily="18" charset="0"/>
                      </a:endParaRPr>
                    </a:p>
                  </a:txBody>
                  <a:tcPr/>
                </a:tc>
                <a:tc>
                  <a:txBody>
                    <a:bodyPr/>
                    <a:lstStyle/>
                    <a:p>
                      <a:r>
                        <a:rPr kumimoji="0" lang="ru-RU" sz="1200" kern="1200" dirty="0" smtClean="0">
                          <a:solidFill>
                            <a:schemeClr val="dk1"/>
                          </a:solidFill>
                          <a:latin typeface="Times New Roman" pitchFamily="18" charset="0"/>
                          <a:ea typeface="+mn-ea"/>
                          <a:cs typeface="Times New Roman" pitchFamily="18" charset="0"/>
                        </a:rPr>
                        <a:t> 2023 год  - 4308,9 тыс. рублей;</a:t>
                      </a:r>
                    </a:p>
                    <a:p>
                      <a:r>
                        <a:rPr kumimoji="0" lang="ru-RU" sz="1200" kern="1200" dirty="0" smtClean="0">
                          <a:solidFill>
                            <a:schemeClr val="dk1"/>
                          </a:solidFill>
                          <a:latin typeface="Times New Roman" pitchFamily="18" charset="0"/>
                          <a:ea typeface="+mn-ea"/>
                          <a:cs typeface="Times New Roman" pitchFamily="18" charset="0"/>
                        </a:rPr>
                        <a:t> 2024 год – 3823,1 тыс. рублей;</a:t>
                      </a:r>
                    </a:p>
                    <a:p>
                      <a:r>
                        <a:rPr kumimoji="0" lang="ru-RU" sz="1200" kern="1200" dirty="0" smtClean="0">
                          <a:solidFill>
                            <a:schemeClr val="dk1"/>
                          </a:solidFill>
                          <a:latin typeface="Times New Roman" pitchFamily="18" charset="0"/>
                          <a:ea typeface="+mn-ea"/>
                          <a:cs typeface="Times New Roman" pitchFamily="18" charset="0"/>
                        </a:rPr>
                        <a:t> 2025 год – 3827,3 тыс. рублей.</a:t>
                      </a:r>
                      <a:endParaRPr lang="ru-RU" sz="1200" dirty="0">
                        <a:latin typeface="Times New Roman" pitchFamily="18" charset="0"/>
                        <a:cs typeface="Times New Roman" pitchFamily="18" charset="0"/>
                      </a:endParaRPr>
                    </a:p>
                  </a:txBody>
                  <a:tcPr/>
                </a:tc>
              </a:tr>
            </a:tbl>
          </a:graphicData>
        </a:graphic>
      </p:graphicFrame>
      <p:graphicFrame>
        <p:nvGraphicFramePr>
          <p:cNvPr id="6" name="Содержимое 5"/>
          <p:cNvGraphicFramePr>
            <a:graphicFrameLocks noGrp="1"/>
          </p:cNvGraphicFramePr>
          <p:nvPr>
            <p:ph sz="half" idx="2"/>
            <p:extLst>
              <p:ext uri="{D42A27DB-BD31-4B8C-83A1-F6EECF244321}">
                <p14:modId xmlns:p14="http://schemas.microsoft.com/office/powerpoint/2010/main" val="661988172"/>
              </p:ext>
            </p:extLst>
          </p:nvPr>
        </p:nvGraphicFramePr>
        <p:xfrm>
          <a:off x="5436096" y="1857364"/>
          <a:ext cx="3136432" cy="449739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10800000" flipV="1">
            <a:off x="5580112" y="2992302"/>
            <a:ext cx="720080" cy="646331"/>
          </a:xfrm>
          <a:prstGeom prst="rect">
            <a:avLst/>
          </a:prstGeom>
          <a:noFill/>
        </p:spPr>
        <p:txBody>
          <a:bodyPr wrap="square" rtlCol="0">
            <a:spAutoFit/>
          </a:bodyPr>
          <a:lstStyle/>
          <a:p>
            <a:r>
              <a:rPr lang="ru-RU" dirty="0" smtClean="0"/>
              <a:t>2022 год</a:t>
            </a:r>
          </a:p>
        </p:txBody>
      </p:sp>
    </p:spTree>
    <p:extLst>
      <p:ext uri="{BB962C8B-B14F-4D97-AF65-F5344CB8AC3E}">
        <p14:creationId xmlns:p14="http://schemas.microsoft.com/office/powerpoint/2010/main" val="2808869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pPr algn="ctr"/>
            <a: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sz="26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Содержимое 4"/>
          <p:cNvGraphicFramePr>
            <a:graphicFrameLocks noGrp="1"/>
          </p:cNvGraphicFramePr>
          <p:nvPr>
            <p:ph sz="half" idx="1"/>
          </p:nvPr>
        </p:nvGraphicFramePr>
        <p:xfrm>
          <a:off x="1043608" y="836713"/>
          <a:ext cx="7272808" cy="4157724"/>
        </p:xfrm>
        <a:graphic>
          <a:graphicData uri="http://schemas.openxmlformats.org/drawingml/2006/table">
            <a:tbl>
              <a:tblPr firstRow="1" bandRow="1">
                <a:tableStyleId>{8A107856-5554-42FB-B03E-39F5DBC370BA}</a:tableStyleId>
              </a:tblPr>
              <a:tblGrid>
                <a:gridCol w="2482428"/>
                <a:gridCol w="4790380"/>
              </a:tblGrid>
              <a:tr h="1520717">
                <a:tc>
                  <a:txBody>
                    <a:bodyPr/>
                    <a:lstStyle/>
                    <a:p>
                      <a:r>
                        <a:rPr lang="ru-RU" sz="1400" b="0" dirty="0" smtClean="0">
                          <a:latin typeface="Times New Roman" pitchFamily="18" charset="0"/>
                          <a:cs typeface="Times New Roman" pitchFamily="18" charset="0"/>
                        </a:rPr>
                        <a:t>Целевые</a:t>
                      </a:r>
                      <a:r>
                        <a:rPr lang="ru-RU" sz="1400" b="0" baseline="0" dirty="0" smtClean="0">
                          <a:latin typeface="Times New Roman" pitchFamily="18" charset="0"/>
                          <a:cs typeface="Times New Roman" pitchFamily="18" charset="0"/>
                        </a:rPr>
                        <a:t> индикаторы (показатели) программы</a:t>
                      </a:r>
                      <a:endParaRPr lang="ru-RU" sz="1400" b="0" dirty="0">
                        <a:latin typeface="Times New Roman" pitchFamily="18" charset="0"/>
                        <a:cs typeface="Times New Roman" pitchFamily="18" charset="0"/>
                      </a:endParaRPr>
                    </a:p>
                  </a:txBody>
                  <a:tcPr/>
                </a:tc>
                <a:tc>
                  <a:txBody>
                    <a:bodyPr/>
                    <a:lstStyle/>
                    <a:p>
                      <a:pPr marL="342900" indent="-342900">
                        <a:buAutoNum type="arabicPeriod"/>
                      </a:pPr>
                      <a:r>
                        <a:rPr lang="ru-RU" sz="1400" b="0" baseline="0" dirty="0" smtClean="0">
                          <a:latin typeface="Times New Roman" pitchFamily="18" charset="0"/>
                          <a:cs typeface="Times New Roman" pitchFamily="18" charset="0"/>
                        </a:rPr>
                        <a:t>Количество муниципальных служащих, прошедших профессиональную переподготовку / повышение квалификации.</a:t>
                      </a:r>
                    </a:p>
                    <a:p>
                      <a:pPr marL="342900" indent="-342900">
                        <a:buAutoNum type="arabicPeriod"/>
                      </a:pPr>
                      <a:r>
                        <a:rPr lang="ru-RU" sz="1400" b="0" baseline="0" dirty="0" smtClean="0">
                          <a:latin typeface="Times New Roman" pitchFamily="18" charset="0"/>
                          <a:cs typeface="Times New Roman" pitchFamily="18" charset="0"/>
                        </a:rPr>
                        <a:t>Доля аттестованных муниципальных служащих от общего количества муниципальных служащих подлежащих аттестации.</a:t>
                      </a:r>
                    </a:p>
                    <a:p>
                      <a:pPr marL="342900" indent="-342900">
                        <a:buAutoNum type="arabicPeriod"/>
                      </a:pPr>
                      <a:r>
                        <a:rPr lang="ru-RU" sz="1400" b="0" baseline="0" dirty="0" smtClean="0">
                          <a:latin typeface="Times New Roman" pitchFamily="18" charset="0"/>
                          <a:cs typeface="Times New Roman" pitchFamily="18" charset="0"/>
                        </a:rPr>
                        <a:t>Количество проведенных семинаров, совещаний по вопросам муниципальной службы.</a:t>
                      </a:r>
                    </a:p>
                  </a:txBody>
                  <a:tcPr/>
                </a:tc>
              </a:tr>
              <a:tr h="2359404">
                <a:tc>
                  <a:txBody>
                    <a:bodyPr/>
                    <a:lstStyle/>
                    <a:p>
                      <a:r>
                        <a:rPr lang="ru-RU" sz="1400" dirty="0" smtClean="0">
                          <a:latin typeface="Times New Roman" pitchFamily="18" charset="0"/>
                          <a:cs typeface="Times New Roman" pitchFamily="18" charset="0"/>
                        </a:rPr>
                        <a:t>Ожидаемые</a:t>
                      </a:r>
                      <a:r>
                        <a:rPr lang="ru-RU" sz="1400" baseline="0" dirty="0" smtClean="0">
                          <a:latin typeface="Times New Roman" pitchFamily="18" charset="0"/>
                          <a:cs typeface="Times New Roman" pitchFamily="18" charset="0"/>
                        </a:rPr>
                        <a:t> результаты реализации программы</a:t>
                      </a:r>
                      <a:endParaRPr lang="ru-RU" sz="1400" dirty="0">
                        <a:latin typeface="Times New Roman" pitchFamily="18" charset="0"/>
                        <a:cs typeface="Times New Roman" pitchFamily="18" charset="0"/>
                      </a:endParaRPr>
                    </a:p>
                  </a:txBody>
                  <a:tcPr/>
                </a:tc>
                <a:tc>
                  <a:txBody>
                    <a:bodyPr/>
                    <a:lstStyle/>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Создание оптимальных условий работы органов местного самоуправления.</a:t>
                      </a:r>
                    </a:p>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Создание комфортных условий работы муниципальных служащих для качественного выполнения ими порученных задач.</a:t>
                      </a:r>
                    </a:p>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Повышение доверия граждан органам местного самоуправления.</a:t>
                      </a:r>
                    </a:p>
                  </a:txBody>
                  <a:tcPr/>
                </a:tc>
              </a:tr>
            </a:tbl>
          </a:graphicData>
        </a:graphic>
      </p:graphicFrame>
      <p:graphicFrame>
        <p:nvGraphicFramePr>
          <p:cNvPr id="6" name="Содержимое 5"/>
          <p:cNvGraphicFramePr>
            <a:graphicFrameLocks noGrp="1"/>
          </p:cNvGraphicFramePr>
          <p:nvPr>
            <p:ph sz="half" idx="2"/>
          </p:nvPr>
        </p:nvGraphicFramePr>
        <p:xfrm>
          <a:off x="8748464" y="4725144"/>
          <a:ext cx="216024" cy="16296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804248" y="1700808"/>
            <a:ext cx="1296144" cy="646331"/>
          </a:xfrm>
          <a:prstGeom prst="rect">
            <a:avLst/>
          </a:prstGeom>
          <a:noFill/>
        </p:spPr>
        <p:txBody>
          <a:bodyPr wrap="square" rtlCol="0">
            <a:spAutoFit/>
          </a:bodyPr>
          <a:lstStyle/>
          <a:p>
            <a:endParaRPr lang="ru-RU" b="1" dirty="0" smtClean="0"/>
          </a:p>
          <a:p>
            <a:endParaRPr lang="ru-RU" b="1" dirty="0" smtClean="0"/>
          </a:p>
        </p:txBody>
      </p:sp>
    </p:spTree>
    <p:extLst>
      <p:ext uri="{BB962C8B-B14F-4D97-AF65-F5344CB8AC3E}">
        <p14:creationId xmlns:p14="http://schemas.microsoft.com/office/powerpoint/2010/main" val="522700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pPr algn="ctr"/>
            <a:r>
              <a:rPr lang="ru-RU" sz="1800" dirty="0" smtClean="0">
                <a:solidFill>
                  <a:schemeClr val="accent4">
                    <a:lumMod val="75000"/>
                  </a:schemeClr>
                </a:solidFill>
                <a:latin typeface="Times New Roman" pitchFamily="18" charset="0"/>
                <a:cs typeface="Times New Roman" pitchFamily="18" charset="0"/>
              </a:rPr>
              <a:t>Муниципальная программа Васильевского сельского поселения «Благоустройство и озеленение Васильевского сельского поселения» </a:t>
            </a:r>
            <a:r>
              <a:rPr lang="ru-RU" sz="1800" dirty="0" smtClean="0">
                <a:solidFill>
                  <a:schemeClr val="accent4">
                    <a:lumMod val="75000"/>
                  </a:schemeClr>
                </a:solidFill>
              </a:rPr>
              <a:t/>
            </a:r>
            <a:br>
              <a:rPr lang="ru-RU" sz="1800" dirty="0" smtClean="0">
                <a:solidFill>
                  <a:schemeClr val="accent4">
                    <a:lumMod val="75000"/>
                  </a:schemeClr>
                </a:solidFill>
              </a:rPr>
            </a:br>
            <a:endParaRPr lang="ru-RU" sz="1800"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Содержимое 4"/>
          <p:cNvGraphicFramePr>
            <a:graphicFrameLocks noGrp="1"/>
          </p:cNvGraphicFramePr>
          <p:nvPr>
            <p:ph sz="half" idx="1"/>
            <p:extLst>
              <p:ext uri="{D42A27DB-BD31-4B8C-83A1-F6EECF244321}">
                <p14:modId xmlns:p14="http://schemas.microsoft.com/office/powerpoint/2010/main" val="3705577067"/>
              </p:ext>
            </p:extLst>
          </p:nvPr>
        </p:nvGraphicFramePr>
        <p:xfrm>
          <a:off x="395536" y="1916832"/>
          <a:ext cx="5105158" cy="4527149"/>
        </p:xfrm>
        <a:graphic>
          <a:graphicData uri="http://schemas.openxmlformats.org/drawingml/2006/table">
            <a:tbl>
              <a:tblPr firstRow="1" bandRow="1">
                <a:tableStyleId>{8A107856-5554-42FB-B03E-39F5DBC370BA}</a:tableStyleId>
              </a:tblPr>
              <a:tblGrid>
                <a:gridCol w="1699447"/>
                <a:gridCol w="3405711"/>
              </a:tblGrid>
              <a:tr h="946457">
                <a:tc>
                  <a:txBody>
                    <a:bodyPr/>
                    <a:lstStyle/>
                    <a:p>
                      <a:r>
                        <a:rPr lang="ru-RU" sz="1400" b="0" dirty="0" smtClean="0">
                          <a:latin typeface="Times New Roman" pitchFamily="18" charset="0"/>
                          <a:cs typeface="Times New Roman" pitchFamily="18" charset="0"/>
                        </a:rPr>
                        <a:t>Перечень подпрограмм</a:t>
                      </a:r>
                      <a:endParaRPr lang="ru-RU" sz="1400" b="0" dirty="0">
                        <a:latin typeface="Times New Roman" pitchFamily="18" charset="0"/>
                        <a:cs typeface="Times New Roman" pitchFamily="18" charset="0"/>
                      </a:endParaRPr>
                    </a:p>
                  </a:txBody>
                  <a:tcPr/>
                </a:tc>
                <a:tc>
                  <a:txBody>
                    <a:bodyPr/>
                    <a:lstStyle/>
                    <a:p>
                      <a:pPr marL="342900" indent="-342900">
                        <a:buAutoNum type="arabicPeriod"/>
                      </a:pPr>
                      <a:r>
                        <a:rPr kumimoji="0" lang="ru-RU" sz="1200" b="1" kern="1200" dirty="0" smtClean="0">
                          <a:solidFill>
                            <a:schemeClr val="dk1"/>
                          </a:solidFill>
                          <a:effectLst/>
                          <a:latin typeface="Times New Roman" pitchFamily="18" charset="0"/>
                          <a:ea typeface="+mn-ea"/>
                          <a:cs typeface="Times New Roman" pitchFamily="18" charset="0"/>
                        </a:rPr>
                        <a:t>Организация и обеспечение уличного освещения на территории Васильевского сельского поселения</a:t>
                      </a:r>
                    </a:p>
                    <a:p>
                      <a:pPr marL="342900" indent="-342900">
                        <a:buAutoNum type="arabicPeriod"/>
                      </a:pPr>
                      <a:r>
                        <a:rPr kumimoji="0" lang="ru-RU" sz="1200" b="1" kern="1200" dirty="0" smtClean="0">
                          <a:solidFill>
                            <a:schemeClr val="dk1"/>
                          </a:solidFill>
                          <a:effectLst/>
                          <a:latin typeface="Times New Roman" pitchFamily="18" charset="0"/>
                          <a:ea typeface="+mn-ea"/>
                          <a:cs typeface="Times New Roman" pitchFamily="18" charset="0"/>
                        </a:rPr>
                        <a:t>Организация благоустройства</a:t>
                      </a:r>
                      <a:r>
                        <a:rPr kumimoji="0" lang="ru-RU" sz="1200" b="1" kern="1200" baseline="0" dirty="0" smtClean="0">
                          <a:solidFill>
                            <a:schemeClr val="dk1"/>
                          </a:solidFill>
                          <a:effectLst/>
                          <a:latin typeface="Times New Roman" pitchFamily="18" charset="0"/>
                          <a:ea typeface="+mn-ea"/>
                          <a:cs typeface="Times New Roman" pitchFamily="18" charset="0"/>
                        </a:rPr>
                        <a:t> и озеленении территории Васильевского сельского поселения</a:t>
                      </a:r>
                    </a:p>
                    <a:p>
                      <a:pPr marL="342900" indent="-342900">
                        <a:buAutoNum type="arabicPeriod"/>
                      </a:pPr>
                      <a:r>
                        <a:rPr kumimoji="0" lang="ru-RU" sz="1200" b="1" kern="1200" baseline="0" dirty="0" smtClean="0">
                          <a:solidFill>
                            <a:schemeClr val="dk1"/>
                          </a:solidFill>
                          <a:effectLst/>
                          <a:latin typeface="Times New Roman" pitchFamily="18" charset="0"/>
                          <a:ea typeface="+mn-ea"/>
                          <a:cs typeface="Times New Roman" pitchFamily="18" charset="0"/>
                        </a:rPr>
                        <a:t>Организация ритуальных услуг и содержание мест захоронения</a:t>
                      </a:r>
                    </a:p>
                    <a:p>
                      <a:pPr marL="342900" indent="-342900">
                        <a:buAutoNum type="arabicPeriod"/>
                      </a:pPr>
                      <a:r>
                        <a:rPr kumimoji="0" lang="ru-RU" sz="1200" b="1" kern="1200" baseline="0" dirty="0" smtClean="0">
                          <a:solidFill>
                            <a:schemeClr val="dk1"/>
                          </a:solidFill>
                          <a:effectLst/>
                          <a:latin typeface="Times New Roman" pitchFamily="18" charset="0"/>
                          <a:ea typeface="+mn-ea"/>
                          <a:cs typeface="Times New Roman" pitchFamily="18" charset="0"/>
                        </a:rPr>
                        <a:t>Содержание и ремонт питьевых колодцев</a:t>
                      </a:r>
                      <a:endParaRPr lang="ru-RU" sz="1200" b="0" dirty="0" smtClean="0">
                        <a:latin typeface="Times New Roman" pitchFamily="18" charset="0"/>
                        <a:cs typeface="Times New Roman" pitchFamily="18" charset="0"/>
                      </a:endParaRPr>
                    </a:p>
                  </a:txBody>
                  <a:tcPr/>
                </a:tc>
              </a:tr>
              <a:tr h="1208653">
                <a:tc>
                  <a:txBody>
                    <a:bodyPr/>
                    <a:lstStyle/>
                    <a:p>
                      <a:r>
                        <a:rPr lang="ru-RU" sz="1400" dirty="0" smtClean="0">
                          <a:latin typeface="Times New Roman" pitchFamily="18" charset="0"/>
                          <a:cs typeface="Times New Roman" pitchFamily="18" charset="0"/>
                        </a:rPr>
                        <a:t>Цель программы</a:t>
                      </a:r>
                      <a:endParaRPr lang="ru-RU" sz="1400" dirty="0">
                        <a:latin typeface="Times New Roman" pitchFamily="18" charset="0"/>
                        <a:cs typeface="Times New Roman" pitchFamily="18" charset="0"/>
                      </a:endParaRPr>
                    </a:p>
                  </a:txBody>
                  <a:tcPr/>
                </a:tc>
                <a:tc>
                  <a:txBody>
                    <a:bodyPr/>
                    <a:lstStyle/>
                    <a:p>
                      <a:pPr marL="0" algn="l" rtl="0" eaLnBrk="1" latinLnBrk="0" hangingPunct="1"/>
                      <a:r>
                        <a:rPr kumimoji="0" lang="ru-RU" sz="1400" b="0" kern="1200" dirty="0" smtClean="0">
                          <a:solidFill>
                            <a:schemeClr val="dk1"/>
                          </a:solidFill>
                          <a:latin typeface="Times New Roman" pitchFamily="18" charset="0"/>
                          <a:ea typeface="+mn-ea"/>
                          <a:cs typeface="Times New Roman" pitchFamily="18" charset="0"/>
                        </a:rPr>
                        <a:t>Создание условий для организации досуга и обеспечения жителей поселения услугами организаций культуры </a:t>
                      </a:r>
                    </a:p>
                  </a:txBody>
                  <a:tcPr/>
                </a:tc>
              </a:tr>
              <a:tr h="1398256">
                <a:tc>
                  <a:txBody>
                    <a:bodyPr/>
                    <a:lstStyle/>
                    <a:p>
                      <a:r>
                        <a:rPr lang="ru-RU" sz="1400" dirty="0" smtClean="0">
                          <a:latin typeface="Times New Roman" pitchFamily="18" charset="0"/>
                          <a:cs typeface="Times New Roman" pitchFamily="18" charset="0"/>
                        </a:rPr>
                        <a:t>Объём ресурсного обеспечения</a:t>
                      </a:r>
                      <a:endParaRPr lang="ru-RU" sz="1400" dirty="0">
                        <a:latin typeface="Times New Roman" pitchFamily="18" charset="0"/>
                        <a:cs typeface="Times New Roman" pitchFamily="18" charset="0"/>
                      </a:endParaRPr>
                    </a:p>
                  </a:txBody>
                  <a:tcPr/>
                </a:tc>
                <a:tc>
                  <a:txBody>
                    <a:bodyPr/>
                    <a:lstStyle/>
                    <a:p>
                      <a:pPr marL="0" algn="l" rtl="0" eaLnBrk="1" latinLnBrk="0" hangingPunct="1"/>
                      <a:r>
                        <a:rPr kumimoji="0" lang="ru-RU" sz="1400" kern="1200" dirty="0" smtClean="0">
                          <a:solidFill>
                            <a:schemeClr val="dk1"/>
                          </a:solidFill>
                          <a:latin typeface="Times New Roman" pitchFamily="18" charset="0"/>
                          <a:ea typeface="+mn-ea"/>
                          <a:cs typeface="Times New Roman" pitchFamily="18" charset="0"/>
                        </a:rPr>
                        <a:t> 2023 год  -16937,7тыс. рублей;</a:t>
                      </a:r>
                    </a:p>
                    <a:p>
                      <a:pPr marL="0" algn="l" rtl="0" eaLnBrk="1" latinLnBrk="0" hangingPunct="1"/>
                      <a:r>
                        <a:rPr kumimoji="0" lang="ru-RU" sz="1400" kern="1200" dirty="0" smtClean="0">
                          <a:solidFill>
                            <a:schemeClr val="dk1"/>
                          </a:solidFill>
                          <a:latin typeface="Times New Roman" pitchFamily="18" charset="0"/>
                          <a:ea typeface="+mn-ea"/>
                          <a:cs typeface="Times New Roman" pitchFamily="18" charset="0"/>
                        </a:rPr>
                        <a:t> 2024 год – 1320,0 тыс. рублей;</a:t>
                      </a:r>
                    </a:p>
                    <a:p>
                      <a:pPr marL="0" algn="l" rtl="0" eaLnBrk="1" latinLnBrk="0" hangingPunct="1"/>
                      <a:r>
                        <a:rPr kumimoji="0" lang="ru-RU" sz="1400" kern="1200" dirty="0" smtClean="0">
                          <a:solidFill>
                            <a:schemeClr val="dk1"/>
                          </a:solidFill>
                          <a:latin typeface="Times New Roman" pitchFamily="18" charset="0"/>
                          <a:ea typeface="+mn-ea"/>
                          <a:cs typeface="Times New Roman" pitchFamily="18" charset="0"/>
                        </a:rPr>
                        <a:t> 2025 год – 1273,6 тыс. рублей.;</a:t>
                      </a:r>
                      <a:endParaRPr kumimoji="0" lang="ru-RU" sz="1400" kern="1200" dirty="0">
                        <a:solidFill>
                          <a:schemeClr val="dk1"/>
                        </a:solidFill>
                        <a:latin typeface="Times New Roman" pitchFamily="18" charset="0"/>
                        <a:ea typeface="+mn-ea"/>
                        <a:cs typeface="Times New Roman" pitchFamily="18" charset="0"/>
                      </a:endParaRPr>
                    </a:p>
                  </a:txBody>
                  <a:tcPr/>
                </a:tc>
              </a:tr>
            </a:tbl>
          </a:graphicData>
        </a:graphic>
      </p:graphicFrame>
      <p:graphicFrame>
        <p:nvGraphicFramePr>
          <p:cNvPr id="6" name="Содержимое 5"/>
          <p:cNvGraphicFramePr>
            <a:graphicFrameLocks noGrp="1"/>
          </p:cNvGraphicFramePr>
          <p:nvPr>
            <p:ph sz="half" idx="2"/>
            <p:extLst>
              <p:ext uri="{D42A27DB-BD31-4B8C-83A1-F6EECF244321}">
                <p14:modId xmlns:p14="http://schemas.microsoft.com/office/powerpoint/2010/main" val="1283897999"/>
              </p:ext>
            </p:extLst>
          </p:nvPr>
        </p:nvGraphicFramePr>
        <p:xfrm>
          <a:off x="5715008" y="1556792"/>
          <a:ext cx="2928958" cy="53012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09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pPr algn="ctr"/>
            <a: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600"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sz="26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Содержимое 4"/>
          <p:cNvGraphicFramePr>
            <a:graphicFrameLocks noGrp="1"/>
          </p:cNvGraphicFramePr>
          <p:nvPr>
            <p:ph sz="half" idx="1"/>
            <p:extLst>
              <p:ext uri="{D42A27DB-BD31-4B8C-83A1-F6EECF244321}">
                <p14:modId xmlns:p14="http://schemas.microsoft.com/office/powerpoint/2010/main" val="3675850002"/>
              </p:ext>
            </p:extLst>
          </p:nvPr>
        </p:nvGraphicFramePr>
        <p:xfrm>
          <a:off x="1043608" y="836713"/>
          <a:ext cx="7272808" cy="5688632"/>
        </p:xfrm>
        <a:graphic>
          <a:graphicData uri="http://schemas.openxmlformats.org/drawingml/2006/table">
            <a:tbl>
              <a:tblPr firstRow="1" bandRow="1">
                <a:tableStyleId>{8A107856-5554-42FB-B03E-39F5DBC370BA}</a:tableStyleId>
              </a:tblPr>
              <a:tblGrid>
                <a:gridCol w="2482428"/>
                <a:gridCol w="4790380"/>
              </a:tblGrid>
              <a:tr h="2947527">
                <a:tc>
                  <a:txBody>
                    <a:bodyPr/>
                    <a:lstStyle/>
                    <a:p>
                      <a:r>
                        <a:rPr lang="ru-RU" sz="1400" b="0" dirty="0" smtClean="0">
                          <a:latin typeface="Times New Roman" pitchFamily="18" charset="0"/>
                          <a:cs typeface="Times New Roman" pitchFamily="18" charset="0"/>
                        </a:rPr>
                        <a:t>Целевые</a:t>
                      </a:r>
                      <a:r>
                        <a:rPr lang="ru-RU" sz="1400" b="0" baseline="0" dirty="0" smtClean="0">
                          <a:latin typeface="Times New Roman" pitchFamily="18" charset="0"/>
                          <a:cs typeface="Times New Roman" pitchFamily="18" charset="0"/>
                        </a:rPr>
                        <a:t> индикаторы (показатели) программы</a:t>
                      </a:r>
                      <a:endParaRPr lang="ru-RU" sz="1400" b="0" dirty="0">
                        <a:latin typeface="Times New Roman" pitchFamily="18" charset="0"/>
                        <a:cs typeface="Times New Roman" pitchFamily="18" charset="0"/>
                      </a:endParaRPr>
                    </a:p>
                  </a:txBody>
                  <a:tcPr/>
                </a:tc>
                <a:tc>
                  <a:txBody>
                    <a:bodyPr/>
                    <a:lstStyle/>
                    <a:p>
                      <a:pPr marL="342900" indent="-342900">
                        <a:buAutoNum type="arabicPeriod"/>
                      </a:pPr>
                      <a:r>
                        <a:rPr lang="ru-RU" sz="1400" b="0" dirty="0" smtClean="0">
                          <a:latin typeface="Times New Roman" pitchFamily="18" charset="0"/>
                          <a:cs typeface="Times New Roman" pitchFamily="18" charset="0"/>
                        </a:rPr>
                        <a:t>Повышение уровня общего благоустройства</a:t>
                      </a:r>
                    </a:p>
                    <a:p>
                      <a:pPr marL="342900" indent="-342900">
                        <a:buAutoNum type="arabicPeriod"/>
                      </a:pPr>
                      <a:r>
                        <a:rPr lang="ru-RU" sz="1400" b="0" dirty="0" smtClean="0">
                          <a:latin typeface="Times New Roman" pitchFamily="18" charset="0"/>
                          <a:cs typeface="Times New Roman" pitchFamily="18" charset="0"/>
                        </a:rPr>
                        <a:t>Комплексное решение проблем благоустройства</a:t>
                      </a:r>
                    </a:p>
                    <a:p>
                      <a:pPr marL="342900" indent="-342900">
                        <a:buAutoNum type="arabicPeriod"/>
                      </a:pPr>
                      <a:r>
                        <a:rPr lang="ru-RU" sz="1400" b="0" dirty="0" smtClean="0">
                          <a:latin typeface="Times New Roman" pitchFamily="18" charset="0"/>
                          <a:cs typeface="Times New Roman" pitchFamily="18" charset="0"/>
                        </a:rPr>
                        <a:t>Обеспечение и улучшение внешнего вида территории Васильевского сельского поселения, способствующего комфортной жизнедеятельности.</a:t>
                      </a:r>
                    </a:p>
                    <a:p>
                      <a:pPr marL="0" indent="0">
                        <a:buNone/>
                      </a:pPr>
                      <a:endParaRPr lang="ru-RU" sz="1400" b="0" dirty="0" smtClean="0">
                        <a:latin typeface="Times New Roman" pitchFamily="18" charset="0"/>
                        <a:cs typeface="Times New Roman" pitchFamily="18" charset="0"/>
                      </a:endParaRPr>
                    </a:p>
                  </a:txBody>
                  <a:tcPr/>
                </a:tc>
              </a:tr>
              <a:tr h="2741105">
                <a:tc>
                  <a:txBody>
                    <a:bodyPr/>
                    <a:lstStyle/>
                    <a:p>
                      <a:r>
                        <a:rPr lang="ru-RU" sz="1400" dirty="0" smtClean="0">
                          <a:latin typeface="Times New Roman" pitchFamily="18" charset="0"/>
                          <a:cs typeface="Times New Roman" pitchFamily="18" charset="0"/>
                        </a:rPr>
                        <a:t>Ожидаемые</a:t>
                      </a:r>
                      <a:r>
                        <a:rPr lang="ru-RU" sz="1400" baseline="0" dirty="0" smtClean="0">
                          <a:latin typeface="Times New Roman" pitchFamily="18" charset="0"/>
                          <a:cs typeface="Times New Roman" pitchFamily="18" charset="0"/>
                        </a:rPr>
                        <a:t> результаты реализации программы</a:t>
                      </a:r>
                      <a:endParaRPr lang="ru-RU" sz="1400" dirty="0">
                        <a:latin typeface="Times New Roman" pitchFamily="18" charset="0"/>
                        <a:cs typeface="Times New Roman" pitchFamily="18" charset="0"/>
                      </a:endParaRPr>
                    </a:p>
                  </a:txBody>
                  <a:tcPr/>
                </a:tc>
                <a:tc>
                  <a:txBody>
                    <a:bodyPr/>
                    <a:lstStyle/>
                    <a:p>
                      <a:pPr marL="342900" indent="-342900">
                        <a:buNone/>
                      </a:pPr>
                      <a:r>
                        <a:rPr kumimoji="0" lang="ru-RU" sz="1400" kern="1200" baseline="0" dirty="0" smtClean="0">
                          <a:solidFill>
                            <a:schemeClr val="dk1"/>
                          </a:solidFill>
                          <a:latin typeface="Times New Roman" pitchFamily="18" charset="0"/>
                          <a:ea typeface="+mn-ea"/>
                          <a:cs typeface="Times New Roman" pitchFamily="18" charset="0"/>
                        </a:rPr>
                        <a:t>       - Создание условий, обеспечивающих комфортные условия для работы и отдыха населения на территории  Васильевского сельского поселения</a:t>
                      </a:r>
                    </a:p>
                  </a:txBody>
                  <a:tcPr/>
                </a:tc>
              </a:tr>
            </a:tbl>
          </a:graphicData>
        </a:graphic>
      </p:graphicFrame>
      <p:graphicFrame>
        <p:nvGraphicFramePr>
          <p:cNvPr id="6" name="Содержимое 5"/>
          <p:cNvGraphicFramePr>
            <a:graphicFrameLocks noGrp="1"/>
          </p:cNvGraphicFramePr>
          <p:nvPr>
            <p:ph sz="half" idx="2"/>
          </p:nvPr>
        </p:nvGraphicFramePr>
        <p:xfrm>
          <a:off x="8748464" y="4725144"/>
          <a:ext cx="216024" cy="16296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804248" y="1700808"/>
            <a:ext cx="1296144" cy="646331"/>
          </a:xfrm>
          <a:prstGeom prst="rect">
            <a:avLst/>
          </a:prstGeom>
          <a:noFill/>
        </p:spPr>
        <p:txBody>
          <a:bodyPr wrap="square" rtlCol="0">
            <a:spAutoFit/>
          </a:bodyPr>
          <a:lstStyle/>
          <a:p>
            <a:endParaRPr lang="ru-RU" b="1" dirty="0" smtClean="0"/>
          </a:p>
          <a:p>
            <a:endParaRPr lang="ru-RU" b="1" dirty="0" smtClean="0"/>
          </a:p>
        </p:txBody>
      </p:sp>
    </p:spTree>
    <p:extLst>
      <p:ext uri="{BB962C8B-B14F-4D97-AF65-F5344CB8AC3E}">
        <p14:creationId xmlns:p14="http://schemas.microsoft.com/office/powerpoint/2010/main" val="15314414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2776"/>
          </a:xfrm>
        </p:spPr>
        <p:txBody>
          <a:bodyPr anchor="t">
            <a:normAutofit/>
          </a:bodyPr>
          <a:lstStyle/>
          <a:p>
            <a:pPr algn="ctr"/>
            <a:r>
              <a:rPr lang="ru-RU" sz="2000" b="1" dirty="0" smtClean="0">
                <a:solidFill>
                  <a:schemeClr val="tx2">
                    <a:lumMod val="75000"/>
                  </a:schemeClr>
                </a:solidFill>
                <a:latin typeface="Times New Roman" pitchFamily="18" charset="0"/>
                <a:cs typeface="Times New Roman" pitchFamily="18" charset="0"/>
              </a:rPr>
              <a:t>Структура непрограммных направлений расходов на 2023 год</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304401111"/>
              </p:ext>
            </p:extLst>
          </p:nvPr>
        </p:nvGraphicFramePr>
        <p:xfrm>
          <a:off x="611560" y="404664"/>
          <a:ext cx="8928992" cy="7416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987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0A3B2CF-79A4-4F95-8E14-34636ADF833E}" type="slidenum">
              <a:rPr lang="ru-RU" smtClean="0"/>
              <a:pPr>
                <a:defRPr/>
              </a:pPr>
              <a:t>35</a:t>
            </a:fld>
            <a:endParaRPr lang="ru-RU" dirty="0"/>
          </a:p>
        </p:txBody>
      </p:sp>
      <p:sp>
        <p:nvSpPr>
          <p:cNvPr id="12" name="Прямоугольник 11"/>
          <p:cNvSpPr/>
          <p:nvPr/>
        </p:nvSpPr>
        <p:spPr>
          <a:xfrm>
            <a:off x="971600" y="165398"/>
            <a:ext cx="7305812"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ДОЛГОВЫЕ ОБЯЗАТЕЛЬСТВА </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ВАСИЛЬЕВСКОГО СЕЛЬСКОГО</a:t>
            </a: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поселения</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 name="Picture 11"/>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8640" t="-13924" r="9291" b="13143"/>
          <a:stretch/>
        </p:blipFill>
        <p:spPr bwMode="auto">
          <a:xfrm>
            <a:off x="971600" y="1268758"/>
            <a:ext cx="7218305" cy="4625201"/>
          </a:xfrm>
          <a:prstGeom prst="rect">
            <a:avLst/>
          </a:prstGeom>
          <a:noFill/>
          <a:ln>
            <a:noFill/>
          </a:ln>
          <a:effectLst>
            <a:softEdge rad="139700"/>
          </a:effectLst>
        </p:spPr>
      </p:pic>
      <p:graphicFrame>
        <p:nvGraphicFramePr>
          <p:cNvPr id="14" name="Таблица 13"/>
          <p:cNvGraphicFramePr>
            <a:graphicFrameLocks noGrp="1"/>
          </p:cNvGraphicFramePr>
          <p:nvPr>
            <p:extLst>
              <p:ext uri="{D42A27DB-BD31-4B8C-83A1-F6EECF244321}">
                <p14:modId xmlns:p14="http://schemas.microsoft.com/office/powerpoint/2010/main" val="1265354665"/>
              </p:ext>
            </p:extLst>
          </p:nvPr>
        </p:nvGraphicFramePr>
        <p:xfrm>
          <a:off x="2861186" y="1909309"/>
          <a:ext cx="4542504" cy="4036695"/>
        </p:xfrm>
        <a:graphic>
          <a:graphicData uri="http://schemas.openxmlformats.org/drawingml/2006/table">
            <a:tbl>
              <a:tblPr>
                <a:effectLst>
                  <a:outerShdw blurRad="50800" dist="50800" dir="5400000" algn="ctr" rotWithShape="0">
                    <a:srgbClr val="7030A0"/>
                  </a:outerShdw>
                </a:effectLst>
              </a:tblPr>
              <a:tblGrid>
                <a:gridCol w="1701428"/>
                <a:gridCol w="756190"/>
                <a:gridCol w="834960"/>
                <a:gridCol w="1249926"/>
              </a:tblGrid>
              <a:tr h="182226">
                <a:tc rowSpan="2">
                  <a:txBody>
                    <a:bodyPr/>
                    <a:lstStyle/>
                    <a:p>
                      <a:pPr algn="ctr" fontAlgn="b"/>
                      <a:r>
                        <a:rPr lang="ru-RU" sz="1200" b="0" i="0" u="none" strike="noStrike" dirty="0">
                          <a:solidFill>
                            <a:srgbClr val="000000"/>
                          </a:solidFill>
                          <a:latin typeface="Times New Roman"/>
                        </a:rPr>
                        <a:t>Вид долгового обязательства</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ru-RU" sz="1200" b="0" i="0" u="none" strike="noStrike" dirty="0">
                          <a:solidFill>
                            <a:srgbClr val="000000"/>
                          </a:solidFill>
                          <a:latin typeface="Times New Roman"/>
                        </a:rPr>
                        <a:t>Сумма</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82226">
                <a:tc vMerge="1">
                  <a:txBody>
                    <a:bodyPr/>
                    <a:lstStyle/>
                    <a:p>
                      <a:endParaRPr lang="ru-RU"/>
                    </a:p>
                  </a:txBody>
                  <a:tcPr/>
                </a:tc>
                <a:tc>
                  <a:txBody>
                    <a:bodyPr/>
                    <a:lstStyle/>
                    <a:p>
                      <a:pPr algn="l" fontAlgn="b"/>
                      <a:r>
                        <a:rPr lang="ru-RU" sz="1200" b="0" i="0" u="none" strike="noStrike" dirty="0" smtClean="0">
                          <a:solidFill>
                            <a:srgbClr val="000000"/>
                          </a:solidFill>
                          <a:latin typeface="Times New Roman"/>
                        </a:rPr>
                        <a:t>2023 год</a:t>
                      </a:r>
                      <a:endParaRPr lang="ru-RU" sz="1200" b="0" i="0" u="none" strike="noStrike" dirty="0">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latin typeface="Times New Roman"/>
                        </a:rPr>
                        <a:t>2024 год</a:t>
                      </a:r>
                      <a:endParaRPr lang="ru-RU" sz="1200" b="0" i="0" u="none" strike="noStrike" dirty="0">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latin typeface="Times New Roman"/>
                        </a:rPr>
                        <a:t>2025 </a:t>
                      </a:r>
                      <a:r>
                        <a:rPr lang="ru-RU" sz="1200" b="0" i="0" u="none" strike="noStrike" dirty="0">
                          <a:solidFill>
                            <a:srgbClr val="000000"/>
                          </a:solidFill>
                          <a:latin typeface="Times New Roman"/>
                        </a:rPr>
                        <a:t>год</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993">
                <a:tc>
                  <a:txBody>
                    <a:bodyPr/>
                    <a:lstStyle/>
                    <a:p>
                      <a:pPr algn="ctr" fontAlgn="b"/>
                      <a:r>
                        <a:rPr lang="ru-RU" sz="1000" b="0" i="0" u="none" strike="noStrike">
                          <a:solidFill>
                            <a:srgbClr val="000000"/>
                          </a:solidFill>
                          <a:latin typeface="Times New Roman"/>
                        </a:rPr>
                        <a:t>Бюджетные кредиты от других бюджетов бюджетной системы Российской Федерации</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000" b="0" i="0" u="none" strike="noStrike">
                          <a:solidFill>
                            <a:srgbClr val="000000"/>
                          </a:solidFill>
                          <a:latin typeface="Times New Roman"/>
                        </a:rPr>
                        <a:t>Привлечение, в том числе: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41">
                <a:tc>
                  <a:txBody>
                    <a:bodyPr/>
                    <a:lstStyle/>
                    <a:p>
                      <a:pPr algn="ctr" fontAlgn="b"/>
                      <a:r>
                        <a:rPr lang="ru-RU" sz="1000" b="0" i="0" u="none" strike="noStrike" dirty="0">
                          <a:solidFill>
                            <a:srgbClr val="000000"/>
                          </a:solidFill>
                          <a:latin typeface="Times New Roman"/>
                        </a:rPr>
                        <a:t>на пополнение остатков средств на счете бюджета поселения</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200" b="0" i="0" u="none" strike="noStrike" dirty="0">
                          <a:solidFill>
                            <a:srgbClr val="000000"/>
                          </a:solidFill>
                          <a:latin typeface="Times New Roman"/>
                        </a:rPr>
                        <a:t>Погашение, в том числе: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874">
                <a:tc>
                  <a:txBody>
                    <a:bodyPr/>
                    <a:lstStyle/>
                    <a:p>
                      <a:pPr algn="l" fontAlgn="b"/>
                      <a:r>
                        <a:rPr lang="ru-RU" sz="1200" b="0" i="0" u="none" strike="noStrike" dirty="0">
                          <a:solidFill>
                            <a:srgbClr val="000000"/>
                          </a:solidFill>
                          <a:latin typeface="Times New Roman"/>
                        </a:rPr>
                        <a:t> на пополнение остатков средств на счете бюджета </a:t>
                      </a:r>
                      <a:r>
                        <a:rPr lang="ru-RU" sz="1200" b="0" i="0" u="none" strike="noStrike" dirty="0" smtClean="0">
                          <a:solidFill>
                            <a:srgbClr val="000000"/>
                          </a:solidFill>
                          <a:latin typeface="Times New Roman"/>
                        </a:rPr>
                        <a:t>Васильевского</a:t>
                      </a:r>
                      <a:r>
                        <a:rPr lang="ru-RU" sz="1200" b="0" i="0" u="none" strike="noStrike" baseline="0" dirty="0" smtClean="0">
                          <a:solidFill>
                            <a:srgbClr val="000000"/>
                          </a:solidFill>
                          <a:latin typeface="Times New Roman"/>
                        </a:rPr>
                        <a:t> сельского</a:t>
                      </a:r>
                      <a:r>
                        <a:rPr lang="ru-RU" sz="1200" b="0" i="0" u="none" strike="noStrike" dirty="0" smtClean="0">
                          <a:solidFill>
                            <a:srgbClr val="000000"/>
                          </a:solidFill>
                          <a:latin typeface="Times New Roman"/>
                        </a:rPr>
                        <a:t> </a:t>
                      </a:r>
                      <a:r>
                        <a:rPr lang="ru-RU" sz="1200" b="0" i="0" u="none" strike="noStrike" dirty="0">
                          <a:solidFill>
                            <a:srgbClr val="000000"/>
                          </a:solidFill>
                          <a:latin typeface="Times New Roman"/>
                        </a:rPr>
                        <a:t>поселения</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874">
                <a:tc>
                  <a:txBody>
                    <a:bodyPr/>
                    <a:lstStyle/>
                    <a:p>
                      <a:pPr algn="ctr" fontAlgn="b"/>
                      <a:r>
                        <a:rPr lang="ru-RU" sz="1200" b="0" i="0" u="none" strike="noStrike" dirty="0">
                          <a:solidFill>
                            <a:srgbClr val="000000"/>
                          </a:solidFill>
                          <a:latin typeface="Times New Roman"/>
                        </a:rPr>
                        <a:t> для частичного покрытия дефицита бюджета </a:t>
                      </a:r>
                      <a:r>
                        <a:rPr lang="ru-RU" sz="1200" b="0" i="0" u="none" strike="noStrike" dirty="0" smtClean="0">
                          <a:solidFill>
                            <a:srgbClr val="000000"/>
                          </a:solidFill>
                          <a:latin typeface="Times New Roman"/>
                        </a:rPr>
                        <a:t>Васильевского</a:t>
                      </a:r>
                      <a:r>
                        <a:rPr lang="ru-RU" sz="1200" b="0" i="0" u="none" strike="noStrike" baseline="0" dirty="0" smtClean="0">
                          <a:solidFill>
                            <a:srgbClr val="000000"/>
                          </a:solidFill>
                          <a:latin typeface="Times New Roman"/>
                        </a:rPr>
                        <a:t> сельского </a:t>
                      </a:r>
                      <a:r>
                        <a:rPr lang="ru-RU" sz="1200" b="0" i="0" u="none" strike="noStrike" dirty="0" smtClean="0">
                          <a:solidFill>
                            <a:srgbClr val="000000"/>
                          </a:solidFill>
                          <a:latin typeface="Times New Roman"/>
                        </a:rPr>
                        <a:t>поселения</a:t>
                      </a:r>
                      <a:endParaRPr lang="ru-RU" sz="1200" b="0" i="0" u="none" strike="noStrike" dirty="0">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9">
                <a:tc>
                  <a:txBody>
                    <a:bodyPr/>
                    <a:lstStyle/>
                    <a:p>
                      <a:pPr algn="ctr" fontAlgn="b"/>
                      <a:r>
                        <a:rPr lang="ru-RU" sz="1000" b="0" i="0" u="none" strike="noStrike">
                          <a:solidFill>
                            <a:srgbClr val="000000"/>
                          </a:solidFill>
                          <a:latin typeface="Times New Roman"/>
                        </a:rPr>
                        <a:t>Кредиты кредитных организаций</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200" b="0" i="0" u="none" strike="noStrike">
                          <a:solidFill>
                            <a:srgbClr val="000000"/>
                          </a:solidFill>
                          <a:latin typeface="Times New Roman"/>
                        </a:rPr>
                        <a:t>Привлечение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200" b="0" i="0" u="none" strike="noStrike" dirty="0">
                          <a:solidFill>
                            <a:srgbClr val="000000"/>
                          </a:solidFill>
                          <a:latin typeface="Times New Roman"/>
                        </a:rPr>
                        <a:t>Погашение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504" y="4984200"/>
            <a:ext cx="1615685" cy="1484497"/>
          </a:xfrm>
          <a:prstGeom prst="rect">
            <a:avLst/>
          </a:prstGeom>
          <a:noFill/>
          <a:ln>
            <a:noFill/>
          </a:ln>
          <a:effectLst>
            <a:softEdge rad="266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49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0A3B2CF-79A4-4F95-8E14-34636ADF833E}" type="slidenum">
              <a:rPr lang="ru-RU" smtClean="0"/>
              <a:pPr>
                <a:defRPr/>
              </a:pPr>
              <a:t>36</a:t>
            </a:fld>
            <a:endParaRPr lang="ru-RU" dirty="0"/>
          </a:p>
        </p:txBody>
      </p:sp>
      <p:sp>
        <p:nvSpPr>
          <p:cNvPr id="13" name="Горизонтальный свиток 12"/>
          <p:cNvSpPr/>
          <p:nvPr/>
        </p:nvSpPr>
        <p:spPr>
          <a:xfrm>
            <a:off x="1278194" y="1995948"/>
            <a:ext cx="6636774" cy="3240000"/>
          </a:xfrm>
          <a:prstGeom prst="horizontalScroll">
            <a:avLst>
              <a:gd name="adj" fmla="val 9843"/>
            </a:avLst>
          </a:prstGeom>
          <a:solidFill>
            <a:schemeClr val="accent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76200" dist="50800" dir="5400000" rotWithShape="0">
              <a:srgbClr val="7030A0">
                <a:alpha val="60000"/>
              </a:srgbClr>
            </a:outerShdw>
          </a:effectLst>
        </p:spPr>
        <p:style>
          <a:lnRef idx="1">
            <a:schemeClr val="accent4"/>
          </a:lnRef>
          <a:fillRef idx="3">
            <a:schemeClr val="accent4"/>
          </a:fillRef>
          <a:effectRef idx="2">
            <a:schemeClr val="accent4"/>
          </a:effectRef>
          <a:fontRef idx="minor">
            <a:schemeClr val="lt1"/>
          </a:fontRef>
        </p:style>
        <p:txBody>
          <a:bodyPr anchor="ctr" anchorCtr="1"/>
          <a:lstStyle/>
          <a:p>
            <a:pPr indent="177800" fontAlgn="auto">
              <a:spcBef>
                <a:spcPts val="0"/>
              </a:spcBef>
              <a:spcAft>
                <a:spcPts val="0"/>
              </a:spcAft>
              <a:defRPr/>
            </a:pPr>
            <a:endParaRPr lang="ru-RU" sz="1100" dirty="0" smtClean="0">
              <a:solidFill>
                <a:schemeClr val="tx1"/>
              </a:solidFill>
              <a:latin typeface="Times New Roman" pitchFamily="18" charset="0"/>
              <a:cs typeface="Times New Roman" pitchFamily="18" charset="0"/>
            </a:endParaRPr>
          </a:p>
          <a:p>
            <a:pPr indent="177800" fontAlgn="auto">
              <a:spcBef>
                <a:spcPts val="0"/>
              </a:spcBef>
              <a:spcAft>
                <a:spcPts val="0"/>
              </a:spcAft>
              <a:defRPr/>
            </a:pPr>
            <a:r>
              <a:rPr lang="ru-RU" sz="1100" dirty="0">
                <a:solidFill>
                  <a:schemeClr val="tx1"/>
                </a:solidFill>
                <a:latin typeface="Times New Roman" pitchFamily="18" charset="0"/>
                <a:cs typeface="Times New Roman" pitchFamily="18" charset="0"/>
              </a:rPr>
              <a:t> </a:t>
            </a:r>
            <a:r>
              <a:rPr lang="ru-RU" b="1" i="1" dirty="0" smtClean="0">
                <a:solidFill>
                  <a:schemeClr val="tx1"/>
                </a:solidFill>
                <a:latin typeface="Times New Roman" pitchFamily="18" charset="0"/>
                <a:cs typeface="Times New Roman" pitchFamily="18" charset="0"/>
              </a:rPr>
              <a:t>Социально-значимые проекты, предусмотренные к финансированию  за счет бюджета Васильевского сельского поселения поселения на 2023 год и на плановый период 2024 и 2025 годов не планируются  </a:t>
            </a:r>
            <a:endParaRPr lang="ru-RU" b="1"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0024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686800" cy="1296144"/>
          </a:xfrm>
        </p:spPr>
        <p:txBody>
          <a:bodyPr>
            <a:normAutofit/>
          </a:bodyPr>
          <a:lstStyle/>
          <a:p>
            <a:pPr algn="ctr" eaLnBrk="1" fontAlgn="auto" hangingPunct="1">
              <a:spcAft>
                <a:spcPts val="0"/>
              </a:spcAft>
              <a:defRPr/>
            </a:pPr>
            <a:r>
              <a:rPr lang="ru-RU" b="1" dirty="0" smtClean="0">
                <a:solidFill>
                  <a:schemeClr val="accent5">
                    <a:lumMod val="60000"/>
                    <a:lumOff val="40000"/>
                  </a:schemeClr>
                </a:solidFill>
              </a:rPr>
              <a:t>Контактная информация </a:t>
            </a:r>
            <a:br>
              <a:rPr lang="ru-RU" b="1" dirty="0" smtClean="0">
                <a:solidFill>
                  <a:schemeClr val="accent5">
                    <a:lumMod val="60000"/>
                    <a:lumOff val="40000"/>
                  </a:schemeClr>
                </a:solidFill>
              </a:rPr>
            </a:br>
            <a:r>
              <a:rPr lang="ru-RU" b="1" dirty="0" smtClean="0">
                <a:solidFill>
                  <a:schemeClr val="accent5">
                    <a:lumMod val="60000"/>
                    <a:lumOff val="40000"/>
                  </a:schemeClr>
                </a:solidFill>
              </a:rPr>
              <a:t>и обратная связь</a:t>
            </a:r>
            <a:endParaRPr lang="ru-RU" b="1" dirty="0">
              <a:solidFill>
                <a:schemeClr val="accent5">
                  <a:lumMod val="60000"/>
                  <a:lumOff val="40000"/>
                </a:schemeClr>
              </a:solidFill>
            </a:endParaRPr>
          </a:p>
        </p:txBody>
      </p:sp>
      <p:sp>
        <p:nvSpPr>
          <p:cNvPr id="34818" name="Содержимое 2"/>
          <p:cNvSpPr>
            <a:spLocks noGrp="1"/>
          </p:cNvSpPr>
          <p:nvPr>
            <p:ph idx="1"/>
          </p:nvPr>
        </p:nvSpPr>
        <p:spPr/>
        <p:txBody>
          <a:bodyPr>
            <a:normAutofit fontScale="92500" lnSpcReduction="20000"/>
          </a:bodyPr>
          <a:lstStyle/>
          <a:p>
            <a:pPr algn="ctr" eaLnBrk="1" hangingPunct="1">
              <a:buFont typeface="Wingdings 2" pitchFamily="18" charset="2"/>
              <a:buNone/>
            </a:pPr>
            <a:endParaRPr lang="ru-RU" sz="2600" b="1" dirty="0" smtClean="0">
              <a:solidFill>
                <a:schemeClr val="tx1"/>
              </a:solidFill>
            </a:endParaRPr>
          </a:p>
          <a:p>
            <a:pPr algn="ctr" eaLnBrk="1" hangingPunct="1">
              <a:buFont typeface="Wingdings 2" pitchFamily="18" charset="2"/>
              <a:buNone/>
            </a:pPr>
            <a:r>
              <a:rPr lang="ru-RU" sz="2600" b="1" dirty="0" smtClean="0">
                <a:solidFill>
                  <a:schemeClr val="tx1"/>
                </a:solidFill>
              </a:rPr>
              <a:t>Наш адрес: 155926, Ивановская область, Шуйский  район, с. Васильевское, ул. Советская, д. 1 </a:t>
            </a:r>
          </a:p>
          <a:p>
            <a:pPr algn="ctr" eaLnBrk="1" hangingPunct="1">
              <a:buNone/>
            </a:pPr>
            <a:r>
              <a:rPr lang="ru-RU" sz="2600" b="1" dirty="0" smtClean="0">
                <a:solidFill>
                  <a:schemeClr val="tx1"/>
                </a:solidFill>
              </a:rPr>
              <a:t>Телефон: (49351) 3-41-31, 3-41-83</a:t>
            </a:r>
          </a:p>
          <a:p>
            <a:pPr algn="ctr" eaLnBrk="1" hangingPunct="1">
              <a:buFont typeface="Wingdings 2" pitchFamily="18" charset="2"/>
              <a:buNone/>
            </a:pPr>
            <a:endParaRPr lang="ru-RU" sz="2600" b="1" dirty="0" smtClean="0">
              <a:solidFill>
                <a:schemeClr val="tx1"/>
              </a:solidFill>
            </a:endParaRPr>
          </a:p>
          <a:p>
            <a:pPr algn="ctr" eaLnBrk="1" hangingPunct="1">
              <a:buNone/>
            </a:pPr>
            <a:r>
              <a:rPr lang="ru-RU" sz="2600" b="1" dirty="0" smtClean="0">
                <a:solidFill>
                  <a:schemeClr val="tx1"/>
                </a:solidFill>
              </a:rPr>
              <a:t>Адрес электронной почты: </a:t>
            </a:r>
            <a:r>
              <a:rPr lang="en-US" sz="2800" u="sng" dirty="0" smtClean="0">
                <a:hlinkClick r:id="rId2"/>
              </a:rPr>
              <a:t>wasiladmin@ivreg.ru</a:t>
            </a:r>
            <a:endParaRPr lang="ru-RU" sz="2800" u="sng" dirty="0" smtClean="0"/>
          </a:p>
          <a:p>
            <a:pPr algn="ctr" eaLnBrk="1" hangingPunct="1">
              <a:buNone/>
            </a:pPr>
            <a:r>
              <a:rPr lang="ru-RU" sz="2600" b="1" dirty="0" smtClean="0">
                <a:solidFill>
                  <a:schemeClr val="tx1"/>
                </a:solidFill>
              </a:rPr>
              <a:t>Сайт администрации: </a:t>
            </a:r>
            <a:r>
              <a:rPr lang="en-US" sz="2600" b="1" dirty="0" smtClean="0">
                <a:solidFill>
                  <a:schemeClr val="tx1"/>
                </a:solidFill>
              </a:rPr>
              <a:t>http:</a:t>
            </a:r>
            <a:r>
              <a:rPr lang="ru-RU" sz="2600" b="1" dirty="0" smtClean="0">
                <a:solidFill>
                  <a:schemeClr val="tx1"/>
                </a:solidFill>
              </a:rPr>
              <a:t> </a:t>
            </a:r>
            <a:r>
              <a:rPr lang="en-US" sz="2600" b="1" dirty="0" smtClean="0">
                <a:solidFill>
                  <a:schemeClr val="tx1"/>
                </a:solidFill>
              </a:rPr>
              <a:t>wasil-admin.ru/documents/index.html</a:t>
            </a:r>
            <a:endParaRPr lang="ru-RU" dirty="0" smtClean="0"/>
          </a:p>
        </p:txBody>
      </p:sp>
    </p:spTree>
    <p:extLst>
      <p:ext uri="{BB962C8B-B14F-4D97-AF65-F5344CB8AC3E}">
        <p14:creationId xmlns:p14="http://schemas.microsoft.com/office/powerpoint/2010/main" val="2471968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dirty="0" smtClean="0"/>
              <a:t>Какие бывают бюджеты ?</a:t>
            </a:r>
            <a:endParaRPr lang="ru-RU" dirty="0"/>
          </a:p>
        </p:txBody>
      </p:sp>
      <p:pic>
        <p:nvPicPr>
          <p:cNvPr id="17410" name="Picture 4" descr="http://im2-tub-ru.yandex.net/i?id=33932168-70-72&amp;n=21">
            <a:hlinkClick r:id="rId2"/>
          </p:cNvPr>
          <p:cNvPicPr>
            <a:picLocks noGrp="1" noChangeAspect="1" noChangeArrowheads="1"/>
          </p:cNvPicPr>
          <p:nvPr>
            <p:ph idx="1"/>
          </p:nvPr>
        </p:nvPicPr>
        <p:blipFill>
          <a:blip r:embed="rId3"/>
          <a:srcRect/>
          <a:stretch>
            <a:fillRect/>
          </a:stretch>
        </p:blipFill>
        <p:spPr>
          <a:xfrm>
            <a:off x="571500" y="1971675"/>
            <a:ext cx="2143125" cy="1600200"/>
          </a:xfrm>
        </p:spPr>
      </p:pic>
      <p:pic>
        <p:nvPicPr>
          <p:cNvPr id="17411" name="Picture 2" descr="http://im3-tub-ru.yandex.net/i?id=273832808-07-72&amp;n=21">
            <a:hlinkClick r:id="rId4"/>
          </p:cNvPr>
          <p:cNvPicPr>
            <a:picLocks noChangeAspect="1" noChangeArrowheads="1"/>
          </p:cNvPicPr>
          <p:nvPr/>
        </p:nvPicPr>
        <p:blipFill>
          <a:blip r:embed="rId5"/>
          <a:srcRect/>
          <a:stretch>
            <a:fillRect/>
          </a:stretch>
        </p:blipFill>
        <p:spPr bwMode="auto">
          <a:xfrm>
            <a:off x="6096000" y="1971675"/>
            <a:ext cx="2209800" cy="1528763"/>
          </a:xfrm>
          <a:prstGeom prst="rect">
            <a:avLst/>
          </a:prstGeom>
          <a:noFill/>
          <a:ln w="9525">
            <a:noFill/>
            <a:miter lim="800000"/>
            <a:headEnd/>
            <a:tailEnd/>
          </a:ln>
        </p:spPr>
      </p:pic>
      <p:sp>
        <p:nvSpPr>
          <p:cNvPr id="17412" name="TextBox 11"/>
          <p:cNvSpPr txBox="1">
            <a:spLocks noChangeArrowheads="1"/>
          </p:cNvSpPr>
          <p:nvPr/>
        </p:nvSpPr>
        <p:spPr bwMode="auto">
          <a:xfrm>
            <a:off x="571500" y="1571625"/>
            <a:ext cx="2214563" cy="400050"/>
          </a:xfrm>
          <a:prstGeom prst="rect">
            <a:avLst/>
          </a:prstGeom>
          <a:noFill/>
          <a:ln w="9525">
            <a:noFill/>
            <a:miter lim="800000"/>
            <a:headEnd/>
            <a:tailEnd/>
          </a:ln>
        </p:spPr>
        <p:txBody>
          <a:bodyPr>
            <a:spAutoFit/>
          </a:bodyPr>
          <a:lstStyle/>
          <a:p>
            <a:r>
              <a:rPr lang="ru-RU" sz="2000" b="1">
                <a:latin typeface="Constantia" pitchFamily="18" charset="0"/>
              </a:rPr>
              <a:t>Бюджет семьи</a:t>
            </a:r>
          </a:p>
        </p:txBody>
      </p:sp>
      <p:sp>
        <p:nvSpPr>
          <p:cNvPr id="17413" name="Прямоугольник 6"/>
          <p:cNvSpPr>
            <a:spLocks noChangeArrowheads="1"/>
          </p:cNvSpPr>
          <p:nvPr/>
        </p:nvSpPr>
        <p:spPr bwMode="auto">
          <a:xfrm>
            <a:off x="5786438" y="1571625"/>
            <a:ext cx="2903537" cy="400050"/>
          </a:xfrm>
          <a:prstGeom prst="rect">
            <a:avLst/>
          </a:prstGeom>
          <a:noFill/>
          <a:ln w="9525">
            <a:noFill/>
            <a:miter lim="800000"/>
            <a:headEnd/>
            <a:tailEnd/>
          </a:ln>
        </p:spPr>
        <p:txBody>
          <a:bodyPr wrap="none">
            <a:spAutoFit/>
          </a:bodyPr>
          <a:lstStyle/>
          <a:p>
            <a:r>
              <a:rPr lang="ru-RU" sz="2000" b="1">
                <a:latin typeface="Constantia" pitchFamily="18" charset="0"/>
              </a:rPr>
              <a:t>Бюджет организаций</a:t>
            </a:r>
          </a:p>
        </p:txBody>
      </p:sp>
      <p:sp>
        <p:nvSpPr>
          <p:cNvPr id="9" name="Подзаголовок 2"/>
          <p:cNvSpPr txBox="1">
            <a:spLocks/>
          </p:cNvSpPr>
          <p:nvPr/>
        </p:nvSpPr>
        <p:spPr>
          <a:xfrm>
            <a:off x="1456531" y="3601703"/>
            <a:ext cx="6143625" cy="761364"/>
          </a:xfrm>
          <a:prstGeom prst="rect">
            <a:avLst/>
          </a:prstGeom>
        </p:spPr>
        <p:style>
          <a:lnRef idx="1">
            <a:schemeClr val="accent4"/>
          </a:lnRef>
          <a:fillRef idx="2">
            <a:schemeClr val="accent4"/>
          </a:fillRef>
          <a:effectRef idx="1">
            <a:schemeClr val="accent4"/>
          </a:effectRef>
          <a:fontRef idx="minor">
            <a:schemeClr val="dk1"/>
          </a:fontRef>
        </p:style>
        <p:txBody>
          <a:bodyPr/>
          <a:lstStyle/>
          <a:p>
            <a:pPr marL="342900" indent="-342900" algn="ctr" fontAlgn="auto">
              <a:spcBef>
                <a:spcPct val="20000"/>
              </a:spcBef>
              <a:spcAft>
                <a:spcPts val="0"/>
              </a:spcAft>
              <a:buClr>
                <a:schemeClr val="accent1"/>
              </a:buClr>
              <a:buSzPct val="70000"/>
              <a:defRPr/>
            </a:pPr>
            <a:r>
              <a:rPr lang="ru-RU" sz="2200" b="1" dirty="0">
                <a:solidFill>
                  <a:srgbClr val="0070C0"/>
                </a:solidFill>
              </a:rPr>
              <a:t>Бюджеты</a:t>
            </a:r>
            <a:r>
              <a:rPr lang="ru-RU" sz="2200" b="1" dirty="0">
                <a:solidFill>
                  <a:schemeClr val="tx1"/>
                </a:solidFill>
              </a:rPr>
              <a:t> </a:t>
            </a:r>
            <a:r>
              <a:rPr lang="ru-RU" sz="2200" b="1" dirty="0">
                <a:solidFill>
                  <a:srgbClr val="0070C0"/>
                </a:solidFill>
              </a:rPr>
              <a:t>публично-правовых образований</a:t>
            </a:r>
          </a:p>
        </p:txBody>
      </p:sp>
      <p:sp>
        <p:nvSpPr>
          <p:cNvPr id="10" name="TextBox 9"/>
          <p:cNvSpPr txBox="1"/>
          <p:nvPr/>
        </p:nvSpPr>
        <p:spPr>
          <a:xfrm>
            <a:off x="376260" y="5011341"/>
            <a:ext cx="2676277" cy="184665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ru-RU" sz="1600" b="1" dirty="0">
                <a:solidFill>
                  <a:srgbClr val="0070C0"/>
                </a:solidFill>
              </a:rPr>
              <a:t>Российской Федерации </a:t>
            </a:r>
            <a:r>
              <a:rPr lang="ru-RU" sz="1600" dirty="0">
                <a:solidFill>
                  <a:srgbClr val="0070C0"/>
                </a:solidFill>
              </a:rPr>
              <a:t>(федеральный бюджет, бюджеты государственных внебюджетных фондов РФ</a:t>
            </a:r>
            <a:r>
              <a:rPr lang="ru-RU" dirty="0">
                <a:solidFill>
                  <a:srgbClr val="0070C0"/>
                </a:solidFill>
              </a:rPr>
              <a:t>)</a:t>
            </a:r>
          </a:p>
        </p:txBody>
      </p:sp>
      <p:sp>
        <p:nvSpPr>
          <p:cNvPr id="11" name="TextBox 10"/>
          <p:cNvSpPr txBox="1"/>
          <p:nvPr/>
        </p:nvSpPr>
        <p:spPr>
          <a:xfrm>
            <a:off x="3329681" y="5072062"/>
            <a:ext cx="2956819"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ru-RU" sz="1600" b="1" dirty="0">
                <a:solidFill>
                  <a:srgbClr val="0070C0"/>
                </a:solidFill>
              </a:rPr>
              <a:t>субъектов Российской Федерации </a:t>
            </a:r>
            <a:r>
              <a:rPr lang="ru-RU" sz="1600" dirty="0">
                <a:solidFill>
                  <a:srgbClr val="0070C0"/>
                </a:solidFill>
              </a:rPr>
              <a:t>(региональные бюджеты, бюджеты территориальных фондов ОМС</a:t>
            </a:r>
          </a:p>
        </p:txBody>
      </p:sp>
      <p:sp>
        <p:nvSpPr>
          <p:cNvPr id="12" name="TextBox 11"/>
          <p:cNvSpPr txBox="1"/>
          <p:nvPr/>
        </p:nvSpPr>
        <p:spPr>
          <a:xfrm>
            <a:off x="6544368" y="5214937"/>
            <a:ext cx="209957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ru-RU" sz="1600" b="1" dirty="0">
                <a:solidFill>
                  <a:srgbClr val="0070C0"/>
                </a:solidFill>
              </a:rPr>
              <a:t>муниципальных образований </a:t>
            </a:r>
            <a:r>
              <a:rPr lang="ru-RU" sz="1600" dirty="0">
                <a:solidFill>
                  <a:srgbClr val="0070C0"/>
                </a:solidFill>
              </a:rPr>
              <a:t>(местные бюджеты)</a:t>
            </a:r>
          </a:p>
        </p:txBody>
      </p:sp>
      <p:sp>
        <p:nvSpPr>
          <p:cNvPr id="13" name="Стрелка вниз 12"/>
          <p:cNvSpPr/>
          <p:nvPr/>
        </p:nvSpPr>
        <p:spPr>
          <a:xfrm>
            <a:off x="4143375" y="1500188"/>
            <a:ext cx="357188" cy="2143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Стрелка вниз 13"/>
          <p:cNvSpPr/>
          <p:nvPr/>
        </p:nvSpPr>
        <p:spPr>
          <a:xfrm rot="2184110">
            <a:off x="1836738" y="4445000"/>
            <a:ext cx="484187"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Стрелка вниз 14"/>
          <p:cNvSpPr/>
          <p:nvPr/>
        </p:nvSpPr>
        <p:spPr>
          <a:xfrm>
            <a:off x="4286250" y="4429125"/>
            <a:ext cx="484188"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Стрелка вниз 15"/>
          <p:cNvSpPr/>
          <p:nvPr/>
        </p:nvSpPr>
        <p:spPr>
          <a:xfrm rot="19731630">
            <a:off x="6521450" y="4429125"/>
            <a:ext cx="484188"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Стрелка вниз 16"/>
          <p:cNvSpPr/>
          <p:nvPr/>
        </p:nvSpPr>
        <p:spPr>
          <a:xfrm rot="2492409">
            <a:off x="2928938" y="1428750"/>
            <a:ext cx="484187"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Стрелка вниз 17"/>
          <p:cNvSpPr/>
          <p:nvPr/>
        </p:nvSpPr>
        <p:spPr>
          <a:xfrm rot="19668854">
            <a:off x="5100638" y="1433513"/>
            <a:ext cx="484187"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304800" y="-315416"/>
            <a:ext cx="8686800" cy="72008"/>
          </a:xfrm>
        </p:spPr>
        <p:txBody>
          <a:bodyPr>
            <a:noAutofit/>
          </a:bodyPr>
          <a:lstStyle/>
          <a:p>
            <a:pPr algn="ctr"/>
            <a:endParaRPr lang="ru-RU" sz="2000" dirty="0"/>
          </a:p>
        </p:txBody>
      </p:sp>
      <p:sp>
        <p:nvSpPr>
          <p:cNvPr id="3" name="Объект 2"/>
          <p:cNvSpPr>
            <a:spLocks noGrp="1"/>
          </p:cNvSpPr>
          <p:nvPr>
            <p:ph idx="1"/>
          </p:nvPr>
        </p:nvSpPr>
        <p:spPr>
          <a:xfrm>
            <a:off x="304800" y="1052736"/>
            <a:ext cx="8686800" cy="5027389"/>
          </a:xfrm>
        </p:spPr>
        <p:txBody>
          <a:bodyPr>
            <a:normAutofit/>
          </a:bodyPr>
          <a:lstStyle/>
          <a:p>
            <a:r>
              <a:rPr lang="ru-RU" sz="2400" b="1" dirty="0" smtClean="0"/>
              <a:t>Местный бюджет </a:t>
            </a:r>
            <a:r>
              <a:rPr lang="ru-RU" sz="2400" dirty="0"/>
              <a:t>- это форма образования и расходования </a:t>
            </a:r>
            <a:r>
              <a:rPr lang="ru-RU" sz="2400" dirty="0" smtClean="0"/>
              <a:t>денежных средств, предназначенных </a:t>
            </a:r>
            <a:r>
              <a:rPr lang="ru-RU" sz="2400" dirty="0"/>
              <a:t>для финансового обеспечения задач и </a:t>
            </a:r>
            <a:r>
              <a:rPr lang="ru-RU" sz="2400" dirty="0" smtClean="0"/>
              <a:t>функций местного самоуправления </a:t>
            </a:r>
          </a:p>
          <a:p>
            <a:pPr marL="0" indent="0">
              <a:buNone/>
            </a:pPr>
            <a:endParaRPr lang="ru-RU" sz="2400" dirty="0" smtClean="0"/>
          </a:p>
          <a:p>
            <a:r>
              <a:rPr lang="ru-RU" sz="2400" b="1" dirty="0"/>
              <a:t>Бюджетная политика </a:t>
            </a:r>
            <a:r>
              <a:rPr lang="ru-RU" sz="2400" dirty="0"/>
              <a:t>- деятельность органов местного самоуправления и иных участников бюджетного процесса по составлению и рассмотрению проекта бюджета, утверждению и исполнению бюджета, контролю за его исполнением, осуществлению бюджетного учета, составлению, внешней проверке, рассмотрению и утверждению бюджетной отчетности</a:t>
            </a:r>
          </a:p>
          <a:p>
            <a:endParaRPr lang="ru-RU" sz="2400" dirty="0"/>
          </a:p>
        </p:txBody>
      </p:sp>
    </p:spTree>
    <p:extLst>
      <p:ext uri="{BB962C8B-B14F-4D97-AF65-F5344CB8AC3E}">
        <p14:creationId xmlns:p14="http://schemas.microsoft.com/office/powerpoint/2010/main" val="2073365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99392"/>
            <a:ext cx="8686800" cy="1394792"/>
          </a:xfrm>
        </p:spPr>
        <p:txBody>
          <a:bodyPr>
            <a:noAutofit/>
          </a:bodyPr>
          <a:lstStyle/>
          <a:p>
            <a:pPr algn="ctr"/>
            <a:r>
              <a:rPr lang="ru-RU" sz="2000" dirty="0" smtClean="0">
                <a:effectLst>
                  <a:outerShdw blurRad="38100" dist="38100" dir="2700000" algn="tl">
                    <a:srgbClr val="000000">
                      <a:alpha val="43137"/>
                    </a:srgbClr>
                  </a:outerShdw>
                  <a:reflection blurRad="12700" stA="48000" endA="300" endPos="55000" dir="5400000" sy="-90000" algn="bl" rotWithShape="0"/>
                </a:effectLst>
              </a:rPr>
              <a:t>Основные направления бюджетной политики Васильевского поселения на 2023-2025 годы</a:t>
            </a:r>
            <a:endParaRPr lang="ru-RU" sz="2000"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Объект 2"/>
          <p:cNvSpPr>
            <a:spLocks noGrp="1"/>
          </p:cNvSpPr>
          <p:nvPr>
            <p:ph idx="1"/>
          </p:nvPr>
        </p:nvSpPr>
        <p:spPr>
          <a:xfrm>
            <a:off x="304800" y="1268760"/>
            <a:ext cx="8686800" cy="481136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2500" lnSpcReduction="10000"/>
          </a:bodyPr>
          <a:lstStyle/>
          <a:p>
            <a:pPr lvl="0"/>
            <a:r>
              <a:rPr lang="ru-RU" sz="1800" dirty="0" smtClean="0"/>
              <a:t>необходимость </a:t>
            </a:r>
            <a:r>
              <a:rPr lang="ru-RU" sz="1800" dirty="0"/>
              <a:t>осуществления бюджетных расходов с учетом возможностей доходной базы бюджета;</a:t>
            </a:r>
          </a:p>
          <a:p>
            <a:pPr lvl="0"/>
            <a:r>
              <a:rPr lang="ru-RU" sz="1800" dirty="0"/>
              <a:t>планирование бюджетных ассигнований исходя из необходимости безусловного исполнения действующих расходных обязательств, в первую очередь социально ориентированных;</a:t>
            </a:r>
          </a:p>
          <a:p>
            <a:pPr lvl="0"/>
            <a:r>
              <a:rPr lang="ru-RU" sz="1800" dirty="0"/>
              <a:t>ограничение роста расходов бюджета поселения и минимизация кредиторской задолженности бюджета поселения;</a:t>
            </a:r>
          </a:p>
          <a:p>
            <a:pPr lvl="0"/>
            <a:r>
              <a:rPr lang="ru-RU" sz="1800" dirty="0"/>
              <a:t>формирование муниципальных программ поселения, исходя из четко определенных долгосрочных целей социально-экономического развития поселения и индикаторов их достижения с одновременным обеспечением охвата муниципальными программами поселения максимально возможного числа направлений социально-экономического развития поселения и, соответственно, большей части бюджетных ассигнований</a:t>
            </a:r>
            <a:r>
              <a:rPr lang="ru-RU" sz="1800" dirty="0" smtClean="0"/>
              <a:t>;</a:t>
            </a:r>
          </a:p>
          <a:p>
            <a:pPr lvl="0"/>
            <a:r>
              <a:rPr lang="ru-RU" sz="1800" dirty="0"/>
              <a:t>повышение эффективности бюджетных расходов, реализуемых в рамках муниципальных программ поселения, на основе оценки достигнутых результатов;</a:t>
            </a:r>
          </a:p>
          <a:p>
            <a:pPr lvl="0"/>
            <a:r>
              <a:rPr lang="ru-RU" sz="1800" dirty="0"/>
              <a:t>содействие формированию местного бюджета в программном формате;</a:t>
            </a:r>
          </a:p>
          <a:p>
            <a:pPr lvl="0"/>
            <a:endParaRPr lang="ru-RU" sz="2000" dirty="0"/>
          </a:p>
          <a:p>
            <a:pPr lvl="0"/>
            <a:endParaRPr lang="ru-RU" sz="2000" dirty="0"/>
          </a:p>
        </p:txBody>
      </p:sp>
    </p:spTree>
    <p:extLst>
      <p:ext uri="{BB962C8B-B14F-4D97-AF65-F5344CB8AC3E}">
        <p14:creationId xmlns:p14="http://schemas.microsoft.com/office/powerpoint/2010/main" val="2296984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63488"/>
            <a:ext cx="8542784" cy="720080"/>
          </a:xfrm>
        </p:spPr>
        <p:txBody>
          <a:bodyPr>
            <a:normAutofit/>
          </a:bodyPr>
          <a:lstStyle/>
          <a:p>
            <a:endParaRPr lang="ru-RU" dirty="0"/>
          </a:p>
        </p:txBody>
      </p:sp>
      <p:sp>
        <p:nvSpPr>
          <p:cNvPr id="3" name="Объект 2"/>
          <p:cNvSpPr>
            <a:spLocks noGrp="1"/>
          </p:cNvSpPr>
          <p:nvPr>
            <p:ph idx="1"/>
          </p:nvPr>
        </p:nvSpPr>
        <p:spPr>
          <a:xfrm>
            <a:off x="395536" y="332656"/>
            <a:ext cx="8614792" cy="612068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lumMod val="20000"/>
                <a:lumOff val="80000"/>
              </a:schemeClr>
            </a:solidFill>
          </a:ln>
        </p:spPr>
        <p:txBody>
          <a:bodyPr>
            <a:normAutofit fontScale="92500" lnSpcReduction="10000"/>
          </a:bodyPr>
          <a:lstStyle/>
          <a:p>
            <a:pPr lvl="0"/>
            <a:endParaRPr lang="ru-RU" sz="1800" dirty="0" smtClean="0"/>
          </a:p>
          <a:p>
            <a:pPr lvl="0"/>
            <a:endParaRPr lang="ru-RU" sz="1800" dirty="0"/>
          </a:p>
          <a:p>
            <a:pPr lvl="0"/>
            <a:r>
              <a:rPr lang="ru-RU" sz="1800" dirty="0" smtClean="0"/>
              <a:t>повышение </a:t>
            </a:r>
            <a:r>
              <a:rPr lang="ru-RU" sz="1800" dirty="0"/>
              <a:t>эффективности бюджетных расходов в целом, в том числе</a:t>
            </a:r>
          </a:p>
          <a:p>
            <a:r>
              <a:rPr lang="ru-RU" sz="1800" dirty="0"/>
              <a:t>за счет оптимизации закупок для обеспечения муниципальных нужд, бюджетной сети муниципальных учреждений поселения, численности муниципальных служащих и работников бюджетной сферы, введения единых подходов к определению нормативов затрат на оказание муниципальных услуг;</a:t>
            </a:r>
          </a:p>
          <a:p>
            <a:pPr lvl="0"/>
            <a:r>
              <a:rPr lang="ru-RU" sz="1800" dirty="0"/>
              <a:t>дальнейшее совершенствование и проведение углубленного анализа нормативных затрат на оказание муниципальных услуг в целях выявления существенной дифференциации в стоимости однотипных муниципальных услуг и принятия мер по оптимизации затрат на их оказание;</a:t>
            </a:r>
          </a:p>
          <a:p>
            <a:pPr lvl="0"/>
            <a:r>
              <a:rPr lang="ru-RU" sz="1800" dirty="0"/>
              <a:t>повышение ответственности главных распорядителей бюджетных средств за эффективность бюджетных расходов, повышение доступности и качества, предоставляемых населению муниципальных услуг;</a:t>
            </a:r>
          </a:p>
          <a:p>
            <a:pPr lvl="0"/>
            <a:r>
              <a:rPr lang="ru-RU" sz="1800" dirty="0"/>
              <a:t>расширение принципа нуждаемости и адресности при предоставлении мер социальной поддержки отдельным категориям граждан;</a:t>
            </a:r>
          </a:p>
          <a:p>
            <a:pPr lvl="0"/>
            <a:r>
              <a:rPr lang="ru-RU" sz="1800" dirty="0"/>
              <a:t>проведение структурных реформ в социальной сфере (изменений, направленных на повышение эффективности отраслей социальной сферы);</a:t>
            </a:r>
          </a:p>
          <a:p>
            <a:pPr lvl="0"/>
            <a:r>
              <a:rPr lang="ru-RU" sz="1800" dirty="0"/>
              <a:t>расширение практики использования механизмов государственно­-частного партнерства, в том числе в социальной сфере.</a:t>
            </a:r>
          </a:p>
        </p:txBody>
      </p:sp>
    </p:spTree>
    <p:extLst>
      <p:ext uri="{BB962C8B-B14F-4D97-AF65-F5344CB8AC3E}">
        <p14:creationId xmlns:p14="http://schemas.microsoft.com/office/powerpoint/2010/main" val="2208487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8"/>
          <p:cNvSpPr>
            <a:spLocks noGrp="1"/>
          </p:cNvSpPr>
          <p:nvPr>
            <p:ph type="title"/>
          </p:nvPr>
        </p:nvSpPr>
        <p:spPr>
          <a:xfrm>
            <a:off x="467544" y="220662"/>
            <a:ext cx="8238931" cy="923731"/>
          </a:xfrm>
          <a:gradFill>
            <a:gsLst>
              <a:gs pos="0">
                <a:srgbClr val="5E9EFF"/>
              </a:gs>
              <a:gs pos="39999">
                <a:srgbClr val="85C2FF"/>
              </a:gs>
              <a:gs pos="70000">
                <a:srgbClr val="C4D6EB"/>
              </a:gs>
              <a:gs pos="100000">
                <a:srgbClr val="FFEBFA"/>
              </a:gs>
            </a:gsLst>
            <a:lin ang="5400000" scaled="0"/>
          </a:gradFill>
          <a:ln cmpd="sng">
            <a:solidFill>
              <a:schemeClr val="tx1"/>
            </a:solidFill>
          </a:ln>
          <a:effectLst>
            <a:glow rad="139700">
              <a:srgbClr val="002060">
                <a:alpha val="40000"/>
              </a:srgbClr>
            </a:glow>
            <a:outerShdw blurRad="50800" dist="50800" dir="5400000" algn="ctr" rotWithShape="0">
              <a:schemeClr val="accent3"/>
            </a:outerShdw>
            <a:softEdge rad="31750"/>
          </a:effectLst>
        </p:spPr>
        <p:txBody>
          <a:bodyPr>
            <a:normAutofit fontScale="90000"/>
          </a:bodyPr>
          <a:lstStyle/>
          <a:p>
            <a:r>
              <a:rPr lang="ru-RU" sz="2000" i="1" dirty="0" smtClean="0">
                <a:solidFill>
                  <a:srgbClr val="7030A0"/>
                </a:solidFill>
              </a:rPr>
              <a:t>Основные показатели социально-экономического развития Васильевского сельского поселения Шуйского муниципального района в 2023-2025 годах </a:t>
            </a:r>
            <a:endParaRPr lang="ru-RU" sz="2000" dirty="0"/>
          </a:p>
        </p:txBody>
      </p:sp>
      <p:sp>
        <p:nvSpPr>
          <p:cNvPr id="4" name="Номер слайда 3"/>
          <p:cNvSpPr>
            <a:spLocks noGrp="1"/>
          </p:cNvSpPr>
          <p:nvPr>
            <p:ph type="sldNum" sz="quarter" idx="12"/>
          </p:nvPr>
        </p:nvSpPr>
        <p:spPr/>
        <p:txBody>
          <a:bodyPr/>
          <a:lstStyle/>
          <a:p>
            <a:pPr>
              <a:defRPr/>
            </a:pPr>
            <a:fld id="{67FD1E93-168C-4E3F-B839-29F00AE4705B}" type="slidenum">
              <a:rPr lang="ru-RU" smtClean="0"/>
              <a:pPr>
                <a:defRPr/>
              </a:pPr>
              <a:t>8</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3259142108"/>
              </p:ext>
            </p:extLst>
          </p:nvPr>
        </p:nvGraphicFramePr>
        <p:xfrm>
          <a:off x="611560" y="1152750"/>
          <a:ext cx="7708900" cy="7990841"/>
        </p:xfrm>
        <a:graphic>
          <a:graphicData uri="http://schemas.openxmlformats.org/drawingml/2006/table">
            <a:tbl>
              <a:tblPr firstRow="1" firstCol="1" bandRow="1">
                <a:effectLst>
                  <a:outerShdw blurRad="50800" dist="50800" dir="5400000" algn="ctr" rotWithShape="0">
                    <a:schemeClr val="bg1"/>
                  </a:outerShdw>
                </a:effectLst>
                <a:tableStyleId>{5C22544A-7EE6-4342-B048-85BDC9FD1C3A}</a:tableStyleId>
              </a:tblPr>
              <a:tblGrid>
                <a:gridCol w="2220992"/>
                <a:gridCol w="1187899"/>
                <a:gridCol w="890321"/>
                <a:gridCol w="890321"/>
                <a:gridCol w="839789"/>
                <a:gridCol w="839789"/>
                <a:gridCol w="839789"/>
              </a:tblGrid>
              <a:tr h="115528">
                <a:tc rowSpan="2">
                  <a:txBody>
                    <a:bodyPr/>
                    <a:lstStyle/>
                    <a:p>
                      <a:pPr algn="ctr">
                        <a:lnSpc>
                          <a:spcPct val="107000"/>
                        </a:lnSpc>
                      </a:pPr>
                      <a:r>
                        <a:rPr lang="ru-RU" sz="1100" dirty="0">
                          <a:effectLst/>
                          <a:latin typeface="Times New Roman" pitchFamily="18" charset="0"/>
                          <a:cs typeface="Times New Roman" pitchFamily="18" charset="0"/>
                        </a:rPr>
                        <a:t>Показатели</a:t>
                      </a: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rowSpan="2">
                  <a:txBody>
                    <a:bodyPr/>
                    <a:lstStyle/>
                    <a:p>
                      <a:pPr algn="ctr">
                        <a:lnSpc>
                          <a:spcPct val="107000"/>
                        </a:lnSpc>
                      </a:pPr>
                      <a:r>
                        <a:rPr lang="ru-RU" sz="1100" dirty="0">
                          <a:effectLst/>
                          <a:latin typeface="Times New Roman" pitchFamily="18" charset="0"/>
                          <a:cs typeface="Times New Roman" pitchFamily="18" charset="0"/>
                        </a:rPr>
                        <a:t>Единица</a:t>
                      </a:r>
                    </a:p>
                    <a:p>
                      <a:pPr algn="ctr">
                        <a:lnSpc>
                          <a:spcPct val="107000"/>
                        </a:lnSpc>
                      </a:pPr>
                      <a:r>
                        <a:rPr lang="ru-RU" sz="1100" dirty="0">
                          <a:effectLst/>
                          <a:latin typeface="Times New Roman" pitchFamily="18" charset="0"/>
                          <a:cs typeface="Times New Roman" pitchFamily="18" charset="0"/>
                        </a:rPr>
                        <a:t>измерения</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600" dirty="0">
                          <a:effectLst/>
                        </a:rPr>
                        <a:t>отчет</a:t>
                      </a:r>
                      <a:endParaRPr lang="ru-RU" sz="500" dirty="0">
                        <a:effectLst/>
                        <a:latin typeface="Calibri"/>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600">
                          <a:effectLst/>
                        </a:rPr>
                        <a:t>оценка</a:t>
                      </a:r>
                      <a:endParaRPr lang="ru-RU" sz="500">
                        <a:effectLst/>
                        <a:latin typeface="Calibri"/>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3">
                  <a:txBody>
                    <a:bodyPr/>
                    <a:lstStyle/>
                    <a:p>
                      <a:pPr algn="ctr">
                        <a:lnSpc>
                          <a:spcPct val="107000"/>
                        </a:lnSpc>
                      </a:pPr>
                      <a:r>
                        <a:rPr lang="ru-RU" sz="600">
                          <a:effectLst/>
                        </a:rPr>
                        <a:t>прогноз</a:t>
                      </a:r>
                      <a:endParaRPr lang="ru-RU" sz="500">
                        <a:effectLst/>
                        <a:latin typeface="Calibri"/>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hMerge="1">
                  <a:txBody>
                    <a:bodyPr/>
                    <a:lstStyle/>
                    <a:p>
                      <a:endParaRPr lang="ru-RU"/>
                    </a:p>
                  </a:txBody>
                  <a:tcPr/>
                </a:tc>
              </a:tr>
              <a:tr h="118911">
                <a:tc vMerge="1">
                  <a:txBody>
                    <a:bodyPr/>
                    <a:lstStyle/>
                    <a:p>
                      <a:endParaRPr lang="ru-RU"/>
                    </a:p>
                  </a:txBody>
                  <a:tcPr/>
                </a:tc>
                <a:tc vMerge="1">
                  <a:txBody>
                    <a:bodyPr/>
                    <a:lstStyle/>
                    <a:p>
                      <a:endParaRPr lang="ru-RU"/>
                    </a:p>
                  </a:txBody>
                  <a:tcPr/>
                </a:tc>
                <a:tc>
                  <a:txBody>
                    <a:bodyPr/>
                    <a:lstStyle/>
                    <a:p>
                      <a:pPr algn="ctr">
                        <a:lnSpc>
                          <a:spcPct val="107000"/>
                        </a:lnSpc>
                      </a:pPr>
                      <a:r>
                        <a:rPr lang="ru-RU" sz="1100" dirty="0" smtClean="0">
                          <a:effectLst/>
                          <a:latin typeface="Times New Roman" pitchFamily="18" charset="0"/>
                          <a:cs typeface="Times New Roman" pitchFamily="18" charset="0"/>
                        </a:rPr>
                        <a:t>2020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2021</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2022</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2023</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2024</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3734">
                <a:tc>
                  <a:txBody>
                    <a:bodyPr/>
                    <a:lstStyle/>
                    <a:p>
                      <a:pPr algn="ctr">
                        <a:lnSpc>
                          <a:spcPct val="107000"/>
                        </a:lnSpc>
                        <a:spcAft>
                          <a:spcPts val="0"/>
                        </a:spcAft>
                      </a:pPr>
                      <a:r>
                        <a:rPr lang="ru-RU" sz="1100" dirty="0">
                          <a:effectLst/>
                          <a:latin typeface="Times New Roman" pitchFamily="18" charset="0"/>
                          <a:cs typeface="Times New Roman" pitchFamily="18" charset="0"/>
                        </a:rPr>
                        <a:t>Количество средних и малых предприятий – всего по состоянию на конец года</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Единиц</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6</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6</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7</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7</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7</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51399">
                <a:tc>
                  <a:txBody>
                    <a:bodyPr/>
                    <a:lstStyle/>
                    <a:p>
                      <a:pPr algn="ctr">
                        <a:lnSpc>
                          <a:spcPct val="107000"/>
                        </a:lnSpc>
                        <a:spcAft>
                          <a:spcPts val="0"/>
                        </a:spcAft>
                      </a:pPr>
                      <a:r>
                        <a:rPr lang="ru-RU" sz="1100" dirty="0">
                          <a:effectLst/>
                          <a:latin typeface="Times New Roman" pitchFamily="18" charset="0"/>
                          <a:cs typeface="Times New Roman" pitchFamily="18" charset="0"/>
                        </a:rPr>
                        <a:t>Численность постоянного населения - всего</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человек</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2292</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2292</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2176</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2092</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2102</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58684">
                <a:tc>
                  <a:txBody>
                    <a:bodyPr/>
                    <a:lstStyle/>
                    <a:p>
                      <a:pPr algn="ctr">
                        <a:lnSpc>
                          <a:spcPct val="107000"/>
                        </a:lnSpc>
                        <a:spcAft>
                          <a:spcPts val="0"/>
                        </a:spcAft>
                      </a:pPr>
                      <a:r>
                        <a:rPr lang="ru-RU" sz="1100" dirty="0">
                          <a:effectLst/>
                          <a:latin typeface="Times New Roman" pitchFamily="18" charset="0"/>
                          <a:cs typeface="Times New Roman" pitchFamily="18" charset="0"/>
                        </a:rPr>
                        <a:t>Рождаемость</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человек</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14</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14</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70028">
                <a:tc>
                  <a:txBody>
                    <a:bodyPr/>
                    <a:lstStyle/>
                    <a:p>
                      <a:pPr algn="ctr">
                        <a:lnSpc>
                          <a:spcPct val="107000"/>
                        </a:lnSpc>
                        <a:spcAft>
                          <a:spcPts val="0"/>
                        </a:spcAft>
                      </a:pPr>
                      <a:r>
                        <a:rPr lang="ru-RU" sz="1100" dirty="0">
                          <a:effectLst/>
                          <a:latin typeface="Times New Roman" pitchFamily="18" charset="0"/>
                          <a:cs typeface="Times New Roman" pitchFamily="18" charset="0"/>
                        </a:rPr>
                        <a:t>Смертность</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человек</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30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30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2</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31055">
                <a:tc>
                  <a:txBody>
                    <a:bodyPr/>
                    <a:lstStyle/>
                    <a:p>
                      <a:pPr algn="ctr">
                        <a:lnSpc>
                          <a:spcPct val="107000"/>
                        </a:lnSpc>
                        <a:spcAft>
                          <a:spcPts val="0"/>
                        </a:spcAft>
                      </a:pPr>
                      <a:r>
                        <a:rPr lang="ru-RU" sz="1100" dirty="0" smtClean="0">
                          <a:effectLst/>
                          <a:latin typeface="Times New Roman" pitchFamily="18" charset="0"/>
                          <a:ea typeface="Times New Roman"/>
                          <a:cs typeface="Times New Roman" pitchFamily="18" charset="0"/>
                        </a:rPr>
                        <a:t>Выбыло/прибыло</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100" dirty="0" smtClean="0">
                          <a:effectLst/>
                          <a:latin typeface="Times New Roman" pitchFamily="18" charset="0"/>
                          <a:cs typeface="Times New Roman" pitchFamily="18" charset="0"/>
                        </a:rPr>
                        <a:t>человек</a:t>
                      </a:r>
                    </a:p>
                    <a:p>
                      <a:pPr algn="ctr">
                        <a:lnSpc>
                          <a:spcPct val="107000"/>
                        </a:lnSpc>
                      </a:pP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smtClean="0">
                          <a:effectLst/>
                          <a:latin typeface="Times New Roman" pitchFamily="18" charset="0"/>
                          <a:ea typeface="Times New Roman"/>
                          <a:cs typeface="Times New Roman" pitchFamily="18" charset="0"/>
                        </a:rPr>
                        <a:t>84</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smtClean="0">
                          <a:effectLst/>
                          <a:latin typeface="Times New Roman" pitchFamily="18" charset="0"/>
                          <a:ea typeface="Times New Roman"/>
                          <a:cs typeface="Times New Roman" pitchFamily="18" charset="0"/>
                        </a:rPr>
                        <a:t>84</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smtClean="0">
                          <a:effectLst/>
                          <a:latin typeface="Times New Roman" pitchFamily="18" charset="0"/>
                          <a:ea typeface="Times New Roman"/>
                          <a:cs typeface="Times New Roman" pitchFamily="18" charset="0"/>
                        </a:rPr>
                        <a:t>0</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smtClean="0">
                          <a:effectLst/>
                          <a:latin typeface="Times New Roman" pitchFamily="18" charset="0"/>
                          <a:ea typeface="Times New Roman"/>
                          <a:cs typeface="Times New Roman" pitchFamily="18" charset="0"/>
                        </a:rPr>
                        <a:t>0</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smtClean="0">
                          <a:effectLst/>
                          <a:latin typeface="Times New Roman" pitchFamily="18" charset="0"/>
                          <a:ea typeface="Times New Roman"/>
                          <a:cs typeface="Times New Roman" pitchFamily="18" charset="0"/>
                        </a:rPr>
                        <a:t>0</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30401">
                <a:tc>
                  <a:txBody>
                    <a:bodyPr/>
                    <a:lstStyle/>
                    <a:p>
                      <a:pPr algn="ctr">
                        <a:lnSpc>
                          <a:spcPct val="107000"/>
                        </a:lnSpc>
                        <a:spcAft>
                          <a:spcPts val="0"/>
                        </a:spcAft>
                      </a:pPr>
                      <a:r>
                        <a:rPr lang="ru-RU" sz="1100" dirty="0">
                          <a:effectLst/>
                          <a:latin typeface="Times New Roman" pitchFamily="18" charset="0"/>
                          <a:cs typeface="Times New Roman" pitchFamily="18" charset="0"/>
                        </a:rPr>
                        <a:t>Естественный прирост/ Естественная убыль «-»</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человек</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-9</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-9</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0</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0</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03669">
                <a:tc>
                  <a:txBody>
                    <a:bodyPr/>
                    <a:lstStyle/>
                    <a:p>
                      <a:pPr algn="ctr">
                        <a:lnSpc>
                          <a:spcPct val="107000"/>
                        </a:lnSpc>
                        <a:spcAft>
                          <a:spcPts val="0"/>
                        </a:spcAft>
                      </a:pPr>
                      <a:r>
                        <a:rPr lang="ru-RU" sz="1100" dirty="0">
                          <a:effectLst/>
                          <a:latin typeface="Times New Roman" pitchFamily="18" charset="0"/>
                          <a:cs typeface="Times New Roman" pitchFamily="18" charset="0"/>
                        </a:rPr>
                        <a:t>Предприятия сельского хозяйства</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единиц</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a:effectLst/>
                          <a:latin typeface="Times New Roman" pitchFamily="18" charset="0"/>
                          <a:cs typeface="Times New Roman" pitchFamily="18" charset="0"/>
                        </a:rPr>
                        <a:t>2</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a:effectLst/>
                          <a:latin typeface="Times New Roman" pitchFamily="18" charset="0"/>
                          <a:cs typeface="Times New Roman" pitchFamily="18" charset="0"/>
                        </a:rPr>
                        <a:t>2</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a:effectLst/>
                          <a:latin typeface="Times New Roman" pitchFamily="18" charset="0"/>
                          <a:cs typeface="Times New Roman" pitchFamily="18" charset="0"/>
                        </a:rPr>
                        <a:t>2</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a:effectLst/>
                          <a:latin typeface="Times New Roman" pitchFamily="18" charset="0"/>
                          <a:cs typeface="Times New Roman" pitchFamily="18" charset="0"/>
                        </a:rPr>
                        <a:t>2</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a:effectLst/>
                          <a:latin typeface="Times New Roman" pitchFamily="18" charset="0"/>
                          <a:cs typeface="Times New Roman" pitchFamily="18" charset="0"/>
                        </a:rPr>
                        <a:t>2</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70028">
                <a:tc>
                  <a:txBody>
                    <a:bodyPr/>
                    <a:lstStyle/>
                    <a:p>
                      <a:pPr algn="ctr">
                        <a:lnSpc>
                          <a:spcPct val="107000"/>
                        </a:lnSpc>
                        <a:spcAft>
                          <a:spcPts val="0"/>
                        </a:spcAft>
                      </a:pPr>
                      <a:r>
                        <a:rPr lang="ru-RU" sz="1100" dirty="0">
                          <a:effectLst/>
                          <a:latin typeface="Times New Roman" pitchFamily="18" charset="0"/>
                          <a:cs typeface="Times New Roman" pitchFamily="18" charset="0"/>
                        </a:rPr>
                        <a:t>Численность работников</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человек</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130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130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130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130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130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55042">
                <a:tc>
                  <a:txBody>
                    <a:bodyPr/>
                    <a:lstStyle/>
                    <a:p>
                      <a:pPr algn="ctr">
                        <a:lnSpc>
                          <a:spcPct val="107000"/>
                        </a:lnSpc>
                        <a:spcAft>
                          <a:spcPts val="0"/>
                        </a:spcAft>
                      </a:pPr>
                      <a:r>
                        <a:rPr lang="ru-RU" sz="1100" dirty="0">
                          <a:effectLst/>
                          <a:latin typeface="Times New Roman" pitchFamily="18" charset="0"/>
                          <a:cs typeface="Times New Roman" pitchFamily="18" charset="0"/>
                        </a:rPr>
                        <a:t>Средняя заработная плата</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dirty="0" err="1">
                          <a:effectLst/>
                          <a:latin typeface="Times New Roman" pitchFamily="18" charset="0"/>
                          <a:cs typeface="Times New Roman" pitchFamily="18" charset="0"/>
                        </a:rPr>
                        <a:t>тыс.руб</a:t>
                      </a:r>
                      <a:r>
                        <a:rPr lang="ru-RU" sz="1100" dirty="0">
                          <a:effectLst/>
                          <a:latin typeface="Times New Roman" pitchFamily="18" charset="0"/>
                          <a:cs typeface="Times New Roman" pitchFamily="18" charset="0"/>
                        </a:rPr>
                        <a:t>.</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15,0</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15,0</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16,2</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17,2</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17,2</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25330">
                <a:tc>
                  <a:txBody>
                    <a:bodyPr/>
                    <a:lstStyle/>
                    <a:p>
                      <a:pPr algn="ctr">
                        <a:lnSpc>
                          <a:spcPct val="107000"/>
                        </a:lnSpc>
                        <a:spcAft>
                          <a:spcPts val="0"/>
                        </a:spcAft>
                      </a:pPr>
                      <a:r>
                        <a:rPr lang="ru-RU" sz="1100" dirty="0">
                          <a:effectLst/>
                          <a:latin typeface="Times New Roman" pitchFamily="18" charset="0"/>
                          <a:cs typeface="Times New Roman" pitchFamily="18" charset="0"/>
                        </a:rPr>
                        <a:t>Объем реализации продукции</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тыс.руб</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130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130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130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130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130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36022">
                <a:tc>
                  <a:txBody>
                    <a:bodyPr/>
                    <a:lstStyle/>
                    <a:p>
                      <a:pPr algn="ctr">
                        <a:lnSpc>
                          <a:spcPct val="107000"/>
                        </a:lnSpc>
                        <a:spcAft>
                          <a:spcPts val="0"/>
                        </a:spcAft>
                      </a:pPr>
                      <a:r>
                        <a:rPr lang="ru-RU" sz="1100" dirty="0">
                          <a:effectLst/>
                          <a:latin typeface="Times New Roman" pitchFamily="18" charset="0"/>
                          <a:cs typeface="Times New Roman" pitchFamily="18" charset="0"/>
                        </a:rPr>
                        <a:t>Количество торговых точек</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единиц</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9</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9</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9</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9</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9</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36022">
                <a:tc>
                  <a:txBody>
                    <a:bodyPr/>
                    <a:lstStyle/>
                    <a:p>
                      <a:pPr algn="ctr">
                        <a:lnSpc>
                          <a:spcPct val="107000"/>
                        </a:lnSpc>
                        <a:spcAft>
                          <a:spcPts val="0"/>
                        </a:spcAft>
                      </a:pPr>
                      <a:r>
                        <a:rPr lang="ru-RU" sz="1100" dirty="0">
                          <a:effectLst/>
                          <a:latin typeface="Times New Roman" pitchFamily="18" charset="0"/>
                          <a:cs typeface="Times New Roman" pitchFamily="18" charset="0"/>
                        </a:rPr>
                        <a:t>Численность работников торговли</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человек</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8</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8</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8</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8</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8</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36022">
                <a:tc>
                  <a:txBody>
                    <a:bodyPr/>
                    <a:lstStyle/>
                    <a:p>
                      <a:pPr algn="ctr">
                        <a:lnSpc>
                          <a:spcPct val="107000"/>
                        </a:lnSpc>
                        <a:spcAft>
                          <a:spcPts val="0"/>
                        </a:spcAft>
                      </a:pPr>
                      <a:r>
                        <a:rPr lang="ru-RU" sz="1100" dirty="0">
                          <a:effectLst/>
                          <a:latin typeface="Times New Roman" pitchFamily="18" charset="0"/>
                          <a:cs typeface="Times New Roman" pitchFamily="18" charset="0"/>
                        </a:rPr>
                        <a:t>Обеспеченность офисом врача общей практики</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учрежд.</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54032">
                <a:tc>
                  <a:txBody>
                    <a:bodyPr/>
                    <a:lstStyle/>
                    <a:p>
                      <a:pPr algn="ctr">
                        <a:lnSpc>
                          <a:spcPct val="107000"/>
                        </a:lnSpc>
                        <a:spcAft>
                          <a:spcPts val="0"/>
                        </a:spcAft>
                      </a:pPr>
                      <a:r>
                        <a:rPr lang="ru-RU" sz="1100" dirty="0">
                          <a:effectLst/>
                          <a:latin typeface="Times New Roman" pitchFamily="18" charset="0"/>
                          <a:cs typeface="Times New Roman" pitchFamily="18" charset="0"/>
                        </a:rPr>
                        <a:t>Обеспеченность фельдшерско – акушерскими пунктами</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учрежд.</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2</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2</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2</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54032">
                <a:tc>
                  <a:txBody>
                    <a:bodyPr/>
                    <a:lstStyle/>
                    <a:p>
                      <a:pPr algn="ctr">
                        <a:lnSpc>
                          <a:spcPct val="107000"/>
                        </a:lnSpc>
                        <a:spcAft>
                          <a:spcPts val="0"/>
                        </a:spcAft>
                      </a:pPr>
                      <a:r>
                        <a:rPr lang="ru-RU" sz="1100" dirty="0">
                          <a:effectLst/>
                          <a:latin typeface="Times New Roman" pitchFamily="18" charset="0"/>
                          <a:cs typeface="Times New Roman" pitchFamily="18" charset="0"/>
                        </a:rPr>
                        <a:t>Обеспеченность</a:t>
                      </a:r>
                    </a:p>
                    <a:p>
                      <a:pPr algn="ctr">
                        <a:lnSpc>
                          <a:spcPct val="107000"/>
                        </a:lnSpc>
                        <a:spcAft>
                          <a:spcPts val="0"/>
                        </a:spcAft>
                      </a:pPr>
                      <a:r>
                        <a:rPr lang="ru-RU" sz="1100" dirty="0">
                          <a:effectLst/>
                          <a:latin typeface="Times New Roman" pitchFamily="18" charset="0"/>
                          <a:cs typeface="Times New Roman" pitchFamily="18" charset="0"/>
                        </a:rPr>
                        <a:t>средним медицинским персоналом</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человек</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5</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5</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5</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5</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5</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54032">
                <a:tc>
                  <a:txBody>
                    <a:bodyPr/>
                    <a:lstStyle/>
                    <a:p>
                      <a:pPr algn="ctr">
                        <a:lnSpc>
                          <a:spcPct val="107000"/>
                        </a:lnSpc>
                        <a:spcAft>
                          <a:spcPts val="0"/>
                        </a:spcAft>
                      </a:pPr>
                      <a:r>
                        <a:rPr lang="ru-RU" sz="1100" dirty="0">
                          <a:effectLst/>
                          <a:latin typeface="Times New Roman" pitchFamily="18" charset="0"/>
                          <a:cs typeface="Times New Roman" pitchFamily="18" charset="0"/>
                        </a:rPr>
                        <a:t>Обеспеченность общедоступными библиотеками</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учрежд.</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2</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2</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2</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2</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2</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72041">
                <a:tc>
                  <a:txBody>
                    <a:bodyPr/>
                    <a:lstStyle/>
                    <a:p>
                      <a:pPr algn="ctr">
                        <a:lnSpc>
                          <a:spcPct val="107000"/>
                        </a:lnSpc>
                        <a:spcAft>
                          <a:spcPts val="0"/>
                        </a:spcAft>
                      </a:pPr>
                      <a:r>
                        <a:rPr lang="ru-RU" sz="1100" dirty="0">
                          <a:effectLst/>
                          <a:latin typeface="Times New Roman" pitchFamily="18" charset="0"/>
                          <a:cs typeface="Times New Roman" pitchFamily="18" charset="0"/>
                        </a:rPr>
                        <a:t>Обеспеченность учреждениями культурно- досугового типа</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Филиалы учрежд.</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smtClean="0">
                          <a:effectLst/>
                          <a:latin typeface="Times New Roman" pitchFamily="18" charset="0"/>
                          <a:cs typeface="Times New Roman" pitchFamily="18" charset="0"/>
                        </a:rPr>
                        <a:t>3</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smtClean="0">
                          <a:effectLst/>
                          <a:latin typeface="Times New Roman" pitchFamily="18" charset="0"/>
                          <a:cs typeface="Times New Roman" pitchFamily="18" charset="0"/>
                        </a:rPr>
                        <a:t>3</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smtClean="0">
                          <a:effectLst/>
                          <a:latin typeface="Times New Roman" pitchFamily="18" charset="0"/>
                          <a:cs typeface="Times New Roman" pitchFamily="18" charset="0"/>
                        </a:rPr>
                        <a:t>3</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smtClean="0">
                          <a:effectLst/>
                          <a:latin typeface="Times New Roman" pitchFamily="18" charset="0"/>
                          <a:cs typeface="Times New Roman" pitchFamily="18" charset="0"/>
                        </a:rPr>
                        <a:t>3</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spcAft>
                          <a:spcPts val="0"/>
                        </a:spcAft>
                      </a:pPr>
                      <a:r>
                        <a:rPr lang="ru-RU" sz="1100" dirty="0" smtClean="0">
                          <a:effectLst/>
                          <a:latin typeface="Times New Roman" pitchFamily="18" charset="0"/>
                          <a:cs typeface="Times New Roman" pitchFamily="18" charset="0"/>
                        </a:rPr>
                        <a:t>3</a:t>
                      </a:r>
                      <a:endParaRPr lang="ru-RU" sz="1100" dirty="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26974">
                <a:tc>
                  <a:txBody>
                    <a:bodyPr/>
                    <a:lstStyle/>
                    <a:p>
                      <a:pPr algn="ctr">
                        <a:lnSpc>
                          <a:spcPct val="107000"/>
                        </a:lnSpc>
                        <a:spcAft>
                          <a:spcPts val="0"/>
                        </a:spcAft>
                      </a:pPr>
                      <a:r>
                        <a:rPr lang="ru-RU" sz="1100" dirty="0">
                          <a:effectLst/>
                          <a:latin typeface="Times New Roman" pitchFamily="18" charset="0"/>
                          <a:cs typeface="Times New Roman" pitchFamily="18" charset="0"/>
                        </a:rPr>
                        <a:t>Обеспеченность</a:t>
                      </a:r>
                    </a:p>
                    <a:p>
                      <a:pPr algn="ctr">
                        <a:lnSpc>
                          <a:spcPct val="107000"/>
                        </a:lnSpc>
                        <a:spcAft>
                          <a:spcPts val="0"/>
                        </a:spcAft>
                      </a:pPr>
                      <a:r>
                        <a:rPr lang="ru-RU" sz="1100" dirty="0">
                          <a:effectLst/>
                          <a:latin typeface="Times New Roman" pitchFamily="18" charset="0"/>
                          <a:cs typeface="Times New Roman" pitchFamily="18" charset="0"/>
                        </a:rPr>
                        <a:t>детскими дошкольными</a:t>
                      </a:r>
                    </a:p>
                    <a:p>
                      <a:pPr algn="ctr">
                        <a:lnSpc>
                          <a:spcPct val="107000"/>
                        </a:lnSpc>
                        <a:spcAft>
                          <a:spcPts val="0"/>
                        </a:spcAft>
                      </a:pPr>
                      <a:r>
                        <a:rPr lang="ru-RU" sz="1100" dirty="0">
                          <a:effectLst/>
                          <a:latin typeface="Times New Roman" pitchFamily="18" charset="0"/>
                          <a:cs typeface="Times New Roman" pitchFamily="18" charset="0"/>
                        </a:rPr>
                        <a:t>учреждениями</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учрежд.</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a:effectLst/>
                          <a:latin typeface="Times New Roman" pitchFamily="18" charset="0"/>
                          <a:cs typeface="Times New Roman" pitchFamily="18" charset="0"/>
                        </a:rPr>
                        <a:t>1</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36022">
                <a:tc>
                  <a:txBody>
                    <a:bodyPr/>
                    <a:lstStyle/>
                    <a:p>
                      <a:pPr>
                        <a:lnSpc>
                          <a:spcPct val="107000"/>
                        </a:lnSpc>
                        <a:spcAft>
                          <a:spcPts val="0"/>
                        </a:spcAft>
                      </a:pPr>
                      <a:r>
                        <a:rPr lang="ru-RU" sz="1100" dirty="0">
                          <a:effectLst/>
                          <a:latin typeface="Times New Roman" pitchFamily="18" charset="0"/>
                          <a:cs typeface="Times New Roman" pitchFamily="18" charset="0"/>
                        </a:rPr>
                        <a:t>Налог на доходы физических лиц</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pPr>
                      <a:r>
                        <a:rPr lang="ru-RU" sz="1100">
                          <a:effectLst/>
                          <a:latin typeface="Times New Roman" pitchFamily="18" charset="0"/>
                          <a:cs typeface="Times New Roman" pitchFamily="18" charset="0"/>
                        </a:rPr>
                        <a:t>тыс.руб.</a:t>
                      </a: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543,2</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543,2</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516,3</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516,3</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516,3</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74273">
                <a:tc>
                  <a:txBody>
                    <a:bodyPr/>
                    <a:lstStyle/>
                    <a:p>
                      <a:pPr>
                        <a:lnSpc>
                          <a:spcPct val="107000"/>
                        </a:lnSpc>
                        <a:spcAft>
                          <a:spcPts val="0"/>
                        </a:spcAft>
                      </a:pPr>
                      <a:r>
                        <a:rPr lang="ru-RU" sz="1100" dirty="0">
                          <a:effectLst/>
                          <a:latin typeface="Times New Roman" pitchFamily="18" charset="0"/>
                          <a:cs typeface="Times New Roman" pitchFamily="18" charset="0"/>
                        </a:rPr>
                        <a:t>Налоги на имущество</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spcAft>
                          <a:spcPts val="0"/>
                        </a:spcAft>
                      </a:pPr>
                      <a:r>
                        <a:rPr lang="ru-RU" sz="1100">
                          <a:effectLst/>
                          <a:latin typeface="Times New Roman" pitchFamily="18" charset="0"/>
                          <a:cs typeface="Times New Roman" pitchFamily="18" charset="0"/>
                        </a:rPr>
                        <a:t>тыс.руб.</a:t>
                      </a:r>
                      <a:endParaRPr lang="ru-RU" sz="110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1085,0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1085,0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1092,8</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1004,4</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1004,4</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826072">
                <a:tc>
                  <a:txBody>
                    <a:bodyPr/>
                    <a:lstStyle/>
                    <a:p>
                      <a:pPr>
                        <a:lnSpc>
                          <a:spcPct val="107000"/>
                        </a:lnSpc>
                        <a:spcAft>
                          <a:spcPts val="0"/>
                        </a:spcAft>
                      </a:pPr>
                      <a:r>
                        <a:rPr lang="ru-RU" sz="1100" dirty="0">
                          <a:effectLst/>
                          <a:latin typeface="Times New Roman" pitchFamily="18" charset="0"/>
                          <a:cs typeface="Times New Roman" pitchFamily="18" charset="0"/>
                        </a:rPr>
                        <a:t>Доходы от использования и продажи имущества, находящегося в государственной и муниципальной собственности</a:t>
                      </a:r>
                      <a:endParaRPr lang="ru-RU" sz="1100" dirty="0">
                        <a:effectLst/>
                        <a:latin typeface="Times New Roman" pitchFamily="18" charset="0"/>
                        <a:ea typeface="Times New Roman"/>
                        <a:cs typeface="Times New Roman" pitchFamily="18" charset="0"/>
                      </a:endParaRPr>
                    </a:p>
                  </a:txBody>
                  <a:tcPr marL="34030" marR="3403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07000"/>
                        </a:lnSpc>
                        <a:spcAft>
                          <a:spcPts val="0"/>
                        </a:spcAft>
                      </a:pPr>
                      <a:r>
                        <a:rPr lang="ru-RU" sz="1100">
                          <a:effectLst/>
                          <a:latin typeface="Times New Roman" pitchFamily="18" charset="0"/>
                          <a:cs typeface="Times New Roman" pitchFamily="18" charset="0"/>
                        </a:rPr>
                        <a:t>тыс.руб.</a:t>
                      </a:r>
                      <a:endParaRPr lang="ru-RU" sz="1100">
                        <a:effectLst/>
                        <a:latin typeface="Times New Roman" pitchFamily="18" charset="0"/>
                        <a:ea typeface="Times New Roman"/>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90</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92,8</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7000"/>
                        </a:lnSpc>
                      </a:pPr>
                      <a:r>
                        <a:rPr lang="ru-RU" sz="1100" dirty="0" smtClean="0">
                          <a:effectLst/>
                          <a:latin typeface="Times New Roman" pitchFamily="18" charset="0"/>
                          <a:cs typeface="Times New Roman" pitchFamily="18" charset="0"/>
                        </a:rPr>
                        <a:t>92,8</a:t>
                      </a:r>
                      <a:endParaRPr lang="ru-RU" sz="1100" dirty="0">
                        <a:effectLst/>
                        <a:latin typeface="Times New Roman" pitchFamily="18" charset="0"/>
                        <a:cs typeface="Times New Roman" pitchFamily="18" charset="0"/>
                      </a:endParaRPr>
                    </a:p>
                  </a:txBody>
                  <a:tcPr marL="34030" marR="340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742084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79512"/>
          </a:xfrm>
        </p:spPr>
        <p:txBody>
          <a:bodyPr>
            <a:noAutofit/>
          </a:bodyPr>
          <a:lstStyle/>
          <a:p>
            <a:r>
              <a:rPr lang="ru-RU" sz="2000" dirty="0">
                <a:solidFill>
                  <a:srgbClr val="FFFF00"/>
                </a:solidFill>
              </a:rPr>
              <a:t> </a:t>
            </a:r>
            <a:r>
              <a:rPr lang="ru-RU" sz="2000" dirty="0" smtClean="0">
                <a:solidFill>
                  <a:srgbClr val="FFFF00"/>
                </a:solidFill>
              </a:rPr>
              <a:t>                       </a:t>
            </a:r>
            <a:r>
              <a:rPr lang="ru-RU" sz="2000" dirty="0" smtClean="0">
                <a:solidFill>
                  <a:schemeClr val="accent2"/>
                </a:solidFill>
              </a:rPr>
              <a:t>Финансовые</a:t>
            </a:r>
            <a:r>
              <a:rPr lang="ru-RU" sz="2000" dirty="0" smtClean="0">
                <a:solidFill>
                  <a:srgbClr val="FFFF00"/>
                </a:solidFill>
              </a:rPr>
              <a:t> </a:t>
            </a:r>
            <a:r>
              <a:rPr lang="ru-RU" sz="2000" dirty="0">
                <a:solidFill>
                  <a:schemeClr val="accent2"/>
                </a:solidFill>
              </a:rPr>
              <a:t>и бюджетные показатели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589661525"/>
              </p:ext>
            </p:extLst>
          </p:nvPr>
        </p:nvGraphicFramePr>
        <p:xfrm>
          <a:off x="323528" y="1124744"/>
          <a:ext cx="8712968" cy="5112568"/>
        </p:xfrm>
        <a:graphic>
          <a:graphicData uri="http://schemas.openxmlformats.org/drawingml/2006/table">
            <a:tbl>
              <a:tblPr>
                <a:tableStyleId>{5C22544A-7EE6-4342-B048-85BDC9FD1C3A}</a:tableStyleId>
              </a:tblPr>
              <a:tblGrid>
                <a:gridCol w="4106530"/>
                <a:gridCol w="595882"/>
                <a:gridCol w="632422"/>
                <a:gridCol w="632422"/>
                <a:gridCol w="657480"/>
                <a:gridCol w="607364"/>
                <a:gridCol w="632422"/>
                <a:gridCol w="848446"/>
              </a:tblGrid>
              <a:tr h="170567">
                <a:tc rowSpan="2">
                  <a:txBody>
                    <a:bodyPr/>
                    <a:lstStyle/>
                    <a:p>
                      <a:pPr algn="ctr" fontAlgn="ctr"/>
                      <a:r>
                        <a:rPr lang="ru-RU" sz="1000" u="none" strike="noStrike" baseline="0" dirty="0">
                          <a:effectLst/>
                        </a:rPr>
                        <a:t>Показатели</a:t>
                      </a:r>
                      <a:endParaRPr lang="ru-RU" sz="1000" b="1" i="0" u="none" strike="noStrike" baseline="0" dirty="0">
                        <a:effectLst/>
                        <a:latin typeface="Times New Roman"/>
                      </a:endParaRPr>
                    </a:p>
                  </a:txBody>
                  <a:tcPr marL="0" marR="0" marT="0" marB="0" anchor="ctr"/>
                </a:tc>
                <a:tc rowSpan="2">
                  <a:txBody>
                    <a:bodyPr/>
                    <a:lstStyle/>
                    <a:p>
                      <a:pPr algn="ctr" fontAlgn="ctr"/>
                      <a:r>
                        <a:rPr lang="ru-RU" sz="1000" u="none" strike="noStrike" baseline="0">
                          <a:effectLst/>
                        </a:rPr>
                        <a:t>Единица измерения</a:t>
                      </a:r>
                      <a:endParaRPr lang="ru-RU" sz="1000" b="1" i="0" u="none" strike="noStrike" baseline="0">
                        <a:effectLst/>
                        <a:latin typeface="Tahoma"/>
                      </a:endParaRPr>
                    </a:p>
                  </a:txBody>
                  <a:tcPr marL="0" marR="0" marT="0" marB="0" anchor="ctr"/>
                </a:tc>
                <a:tc>
                  <a:txBody>
                    <a:bodyPr/>
                    <a:lstStyle/>
                    <a:p>
                      <a:pPr algn="ctr" fontAlgn="ctr"/>
                      <a:r>
                        <a:rPr lang="ru-RU" sz="1000" u="none" strike="noStrike" baseline="0" dirty="0" smtClean="0">
                          <a:effectLst/>
                        </a:rPr>
                        <a:t>план</a:t>
                      </a:r>
                      <a:endParaRPr lang="ru-RU" sz="1000" b="1" i="0" u="none" strike="noStrike" baseline="0" dirty="0">
                        <a:effectLst/>
                        <a:latin typeface="Tahoma"/>
                      </a:endParaRPr>
                    </a:p>
                  </a:txBody>
                  <a:tcPr marL="0" marR="0" marT="0" marB="0" anchor="ctr"/>
                </a:tc>
                <a:tc>
                  <a:txBody>
                    <a:bodyPr/>
                    <a:lstStyle/>
                    <a:p>
                      <a:pPr algn="ctr" fontAlgn="ctr"/>
                      <a:r>
                        <a:rPr lang="ru-RU" sz="1000" u="none" strike="noStrike" baseline="0" dirty="0" smtClean="0">
                          <a:effectLst/>
                        </a:rPr>
                        <a:t>факт</a:t>
                      </a:r>
                      <a:endParaRPr lang="ru-RU" sz="1000" b="1" i="0" u="none" strike="noStrike" baseline="0" dirty="0">
                        <a:effectLst/>
                        <a:latin typeface="Tahoma"/>
                      </a:endParaRPr>
                    </a:p>
                  </a:txBody>
                  <a:tcPr marL="0" marR="0" marT="0" marB="0" anchor="ctr"/>
                </a:tc>
                <a:tc>
                  <a:txBody>
                    <a:bodyPr/>
                    <a:lstStyle/>
                    <a:p>
                      <a:pPr algn="ctr" fontAlgn="ctr"/>
                      <a:r>
                        <a:rPr lang="ru-RU" sz="1000" u="none" strike="noStrike" baseline="0">
                          <a:effectLst/>
                        </a:rPr>
                        <a:t>оценка</a:t>
                      </a:r>
                      <a:endParaRPr lang="ru-RU" sz="1000" b="1" i="0" u="none" strike="noStrike" baseline="0">
                        <a:effectLst/>
                        <a:latin typeface="Tahoma"/>
                      </a:endParaRPr>
                    </a:p>
                  </a:txBody>
                  <a:tcPr marL="0" marR="0" marT="0" marB="0" anchor="ctr"/>
                </a:tc>
                <a:tc>
                  <a:txBody>
                    <a:bodyPr/>
                    <a:lstStyle/>
                    <a:p>
                      <a:pPr algn="ctr" fontAlgn="ctr"/>
                      <a:r>
                        <a:rPr lang="ru-RU" sz="1000" u="none" strike="noStrike" baseline="0">
                          <a:effectLst/>
                        </a:rPr>
                        <a:t>прогноз</a:t>
                      </a:r>
                      <a:endParaRPr lang="ru-RU" sz="1000" b="1" i="0" u="none" strike="noStrike" baseline="0">
                        <a:effectLst/>
                        <a:latin typeface="Tahoma"/>
                      </a:endParaRPr>
                    </a:p>
                  </a:txBody>
                  <a:tcPr marL="0" marR="0" marT="0" marB="0" anchor="ctr"/>
                </a:tc>
                <a:tc>
                  <a:txBody>
                    <a:bodyPr/>
                    <a:lstStyle/>
                    <a:p>
                      <a:pPr algn="ctr" fontAlgn="ctr"/>
                      <a:r>
                        <a:rPr lang="ru-RU" sz="1000" u="none" strike="noStrike" baseline="0">
                          <a:effectLst/>
                        </a:rPr>
                        <a:t> </a:t>
                      </a:r>
                      <a:endParaRPr lang="ru-RU" sz="1000" b="1" i="0" u="none" strike="noStrike" baseline="0">
                        <a:effectLst/>
                        <a:latin typeface="Tahoma"/>
                      </a:endParaRPr>
                    </a:p>
                  </a:txBody>
                  <a:tcPr marL="0" marR="0" marT="0" marB="0" anchor="ctr"/>
                </a:tc>
                <a:tc>
                  <a:txBody>
                    <a:bodyPr/>
                    <a:lstStyle/>
                    <a:p>
                      <a:pPr algn="ctr" fontAlgn="ctr"/>
                      <a:r>
                        <a:rPr lang="ru-RU" sz="1000" u="none" strike="noStrike" baseline="0" dirty="0">
                          <a:effectLst/>
                        </a:rPr>
                        <a:t> </a:t>
                      </a:r>
                      <a:endParaRPr lang="ru-RU" sz="1000" b="1" i="0" u="none" strike="noStrike" baseline="0" dirty="0">
                        <a:effectLst/>
                        <a:latin typeface="Tahoma"/>
                      </a:endParaRPr>
                    </a:p>
                  </a:txBody>
                  <a:tcPr marL="0" marR="0" marT="0" marB="0" anchor="ctr"/>
                </a:tc>
              </a:tr>
              <a:tr h="129956">
                <a:tc vMerge="1">
                  <a:txBody>
                    <a:bodyPr/>
                    <a:lstStyle/>
                    <a:p>
                      <a:endParaRPr lang="ru-RU"/>
                    </a:p>
                  </a:txBody>
                  <a:tcPr/>
                </a:tc>
                <a:tc vMerge="1">
                  <a:txBody>
                    <a:bodyPr/>
                    <a:lstStyle/>
                    <a:p>
                      <a:endParaRPr lang="ru-RU"/>
                    </a:p>
                  </a:txBody>
                  <a:tcPr/>
                </a:tc>
                <a:tc>
                  <a:txBody>
                    <a:bodyPr/>
                    <a:lstStyle/>
                    <a:p>
                      <a:pPr algn="ctr" fontAlgn="ctr"/>
                      <a:r>
                        <a:rPr lang="ru-RU" sz="1000" u="none" strike="noStrike" baseline="0" dirty="0" smtClean="0">
                          <a:effectLst/>
                        </a:rPr>
                        <a:t>2022</a:t>
                      </a:r>
                      <a:endParaRPr lang="ru-RU" sz="1000" b="1" i="0" u="none" strike="noStrike" baseline="0" dirty="0">
                        <a:effectLst/>
                        <a:latin typeface="Tahoma"/>
                      </a:endParaRPr>
                    </a:p>
                  </a:txBody>
                  <a:tcPr marL="0" marR="0" marT="0" marB="0" anchor="ctr"/>
                </a:tc>
                <a:tc>
                  <a:txBody>
                    <a:bodyPr/>
                    <a:lstStyle/>
                    <a:p>
                      <a:pPr algn="ctr" fontAlgn="ctr"/>
                      <a:r>
                        <a:rPr lang="ru-RU" sz="1000" u="none" strike="noStrike" baseline="0" dirty="0" smtClean="0">
                          <a:effectLst/>
                        </a:rPr>
                        <a:t>202</a:t>
                      </a:r>
                      <a:r>
                        <a:rPr lang="en-US" sz="1000" u="none" strike="noStrike" baseline="0" dirty="0" smtClean="0">
                          <a:effectLst/>
                        </a:rPr>
                        <a:t>2</a:t>
                      </a:r>
                      <a:endParaRPr lang="ru-RU" sz="1000" b="1" i="0" u="none" strike="noStrike" baseline="0" dirty="0">
                        <a:effectLst/>
                        <a:latin typeface="Tahoma"/>
                      </a:endParaRPr>
                    </a:p>
                  </a:txBody>
                  <a:tcPr marL="0" marR="0" marT="0" marB="0" anchor="ctr"/>
                </a:tc>
                <a:tc>
                  <a:txBody>
                    <a:bodyPr/>
                    <a:lstStyle/>
                    <a:p>
                      <a:pPr algn="ctr" fontAlgn="ctr"/>
                      <a:r>
                        <a:rPr lang="ru-RU" sz="1000" u="none" strike="noStrike" baseline="0" dirty="0" smtClean="0">
                          <a:effectLst/>
                        </a:rPr>
                        <a:t>202</a:t>
                      </a:r>
                      <a:r>
                        <a:rPr lang="en-US" sz="1000" u="none" strike="noStrike" baseline="0" dirty="0" smtClean="0">
                          <a:effectLst/>
                        </a:rPr>
                        <a:t>3</a:t>
                      </a:r>
                      <a:endParaRPr lang="ru-RU" sz="1000" b="1" i="0" u="none" strike="noStrike" baseline="0" dirty="0">
                        <a:effectLst/>
                        <a:latin typeface="Tahoma"/>
                      </a:endParaRPr>
                    </a:p>
                  </a:txBody>
                  <a:tcPr marL="0" marR="0" marT="0" marB="0" anchor="ctr"/>
                </a:tc>
                <a:tc>
                  <a:txBody>
                    <a:bodyPr/>
                    <a:lstStyle/>
                    <a:p>
                      <a:pPr algn="ctr" fontAlgn="ctr"/>
                      <a:r>
                        <a:rPr lang="ru-RU" sz="1000" u="none" strike="noStrike" baseline="0" dirty="0" smtClean="0">
                          <a:effectLst/>
                        </a:rPr>
                        <a:t>202</a:t>
                      </a:r>
                      <a:r>
                        <a:rPr lang="en-US" sz="1000" u="none" strike="noStrike" baseline="0" dirty="0" smtClean="0">
                          <a:effectLst/>
                        </a:rPr>
                        <a:t>4</a:t>
                      </a:r>
                      <a:endParaRPr lang="ru-RU" sz="1000" b="1" i="0" u="none" strike="noStrike" baseline="0" dirty="0">
                        <a:effectLst/>
                        <a:latin typeface="Tahoma"/>
                      </a:endParaRPr>
                    </a:p>
                  </a:txBody>
                  <a:tcPr marL="0" marR="0" marT="0" marB="0" anchor="ctr"/>
                </a:tc>
                <a:tc>
                  <a:txBody>
                    <a:bodyPr/>
                    <a:lstStyle/>
                    <a:p>
                      <a:pPr algn="ctr" fontAlgn="ctr"/>
                      <a:r>
                        <a:rPr lang="ru-RU" sz="1000" u="none" strike="noStrike" baseline="0" dirty="0" smtClean="0">
                          <a:effectLst/>
                        </a:rPr>
                        <a:t>202</a:t>
                      </a:r>
                      <a:r>
                        <a:rPr lang="en-US" sz="1000" u="none" strike="noStrike" baseline="0" dirty="0" smtClean="0">
                          <a:effectLst/>
                        </a:rPr>
                        <a:t>5</a:t>
                      </a:r>
                      <a:endParaRPr lang="ru-RU" sz="1000" b="1" i="0" u="none" strike="noStrike" baseline="0" dirty="0">
                        <a:effectLst/>
                        <a:latin typeface="Tahoma"/>
                      </a:endParaRPr>
                    </a:p>
                  </a:txBody>
                  <a:tcPr marL="0" marR="0" marT="0" marB="0" anchor="ctr"/>
                </a:tc>
                <a:tc>
                  <a:txBody>
                    <a:bodyPr/>
                    <a:lstStyle/>
                    <a:p>
                      <a:pPr algn="ctr" fontAlgn="ctr"/>
                      <a:r>
                        <a:rPr lang="ru-RU" sz="1000" u="none" strike="noStrike" baseline="0" dirty="0" smtClean="0">
                          <a:effectLst/>
                        </a:rPr>
                        <a:t>2026</a:t>
                      </a:r>
                      <a:endParaRPr lang="ru-RU" sz="1000" b="1" i="0" u="none" strike="noStrike" baseline="0" dirty="0">
                        <a:effectLst/>
                        <a:latin typeface="Tahoma"/>
                      </a:endParaRPr>
                    </a:p>
                  </a:txBody>
                  <a:tcPr marL="0" marR="0" marT="0" marB="0" anchor="ctr"/>
                </a:tc>
              </a:tr>
              <a:tr h="178691">
                <a:tc>
                  <a:txBody>
                    <a:bodyPr/>
                    <a:lstStyle/>
                    <a:p>
                      <a:pPr algn="l" fontAlgn="ctr"/>
                      <a:r>
                        <a:rPr lang="ru-RU" sz="1000" u="none" strike="noStrike" baseline="0" dirty="0" smtClean="0">
                          <a:effectLst/>
                        </a:rPr>
                        <a:t>ВСЕГО</a:t>
                      </a:r>
                      <a:endParaRPr lang="ru-RU" sz="1000" b="1" i="0" u="none" strike="noStrike" baseline="0" dirty="0">
                        <a:effectLst/>
                        <a:latin typeface="Times New Roman"/>
                      </a:endParaRPr>
                    </a:p>
                  </a:txBody>
                  <a:tcPr marL="0" marR="0" marT="0" marB="0" anchor="ctr"/>
                </a:tc>
                <a:tc>
                  <a:txBody>
                    <a:bodyPr/>
                    <a:lstStyle/>
                    <a:p>
                      <a:pPr algn="ctr" fontAlgn="b"/>
                      <a:r>
                        <a:rPr lang="ru-RU" sz="1000" u="none" strike="noStrike" baseline="0" dirty="0" err="1" smtClean="0">
                          <a:effectLst/>
                        </a:rPr>
                        <a:t>тыс.руб</a:t>
                      </a:r>
                      <a:r>
                        <a:rPr lang="ru-RU" sz="1000" u="none" strike="noStrike" baseline="0" dirty="0">
                          <a:effectLst/>
                        </a:rPr>
                        <a:t>. </a:t>
                      </a:r>
                      <a:endParaRPr lang="ru-RU" sz="1000" b="0" i="0" u="none" strike="noStrike" baseline="0" dirty="0">
                        <a:solidFill>
                          <a:srgbClr val="000000"/>
                        </a:solidFill>
                        <a:effectLst/>
                        <a:latin typeface="Tahoma"/>
                      </a:endParaRPr>
                    </a:p>
                  </a:txBody>
                  <a:tcPr marL="0" marR="0" marT="0" marB="0" anchor="b"/>
                </a:tc>
                <a:tc>
                  <a:txBody>
                    <a:bodyPr/>
                    <a:lstStyle/>
                    <a:p>
                      <a:pPr algn="r" fontAlgn="ctr"/>
                      <a:r>
                        <a:rPr lang="ru-RU" sz="1000" u="none" strike="noStrike" baseline="0" dirty="0" smtClean="0">
                          <a:effectLst/>
                        </a:rPr>
                        <a:t>12057,5</a:t>
                      </a:r>
                      <a:endParaRPr lang="ru-RU" sz="1000" b="0" i="0" u="none" strike="noStrike" baseline="0" dirty="0">
                        <a:effectLst/>
                        <a:latin typeface="Times New Roman"/>
                      </a:endParaRPr>
                    </a:p>
                  </a:txBody>
                  <a:tcPr marL="0" marR="0" marT="0" marB="0" anchor="ctr"/>
                </a:tc>
                <a:tc>
                  <a:txBody>
                    <a:bodyPr/>
                    <a:lstStyle/>
                    <a:p>
                      <a:pPr algn="r" fontAlgn="ctr"/>
                      <a:r>
                        <a:rPr lang="en-US" sz="1000" u="none" strike="noStrike" baseline="0" dirty="0" smtClean="0">
                          <a:effectLst/>
                        </a:rPr>
                        <a:t>11550,1</a:t>
                      </a:r>
                      <a:endParaRPr lang="ru-RU" sz="1000" b="0" i="0" u="none" strike="noStrike" baseline="0" dirty="0">
                        <a:effectLst/>
                        <a:latin typeface="Times New Roman"/>
                      </a:endParaRPr>
                    </a:p>
                  </a:txBody>
                  <a:tcPr marL="0" marR="0" marT="0" marB="0" anchor="ctr"/>
                </a:tc>
                <a:tc>
                  <a:txBody>
                    <a:bodyPr/>
                    <a:lstStyle/>
                    <a:p>
                      <a:pPr algn="r" fontAlgn="ctr"/>
                      <a:r>
                        <a:rPr lang="en-US" sz="1000" u="none" strike="noStrike" baseline="0" dirty="0" smtClean="0">
                          <a:effectLst/>
                        </a:rPr>
                        <a:t>8402,6</a:t>
                      </a:r>
                      <a:endParaRPr lang="ru-RU" sz="1000" b="0" i="0" u="none" strike="noStrike" baseline="0" dirty="0">
                        <a:effectLst/>
                        <a:latin typeface="Times New Roman"/>
                      </a:endParaRPr>
                    </a:p>
                  </a:txBody>
                  <a:tcPr marL="0" marR="0" marT="0" marB="0" anchor="ctr"/>
                </a:tc>
                <a:tc>
                  <a:txBody>
                    <a:bodyPr/>
                    <a:lstStyle/>
                    <a:p>
                      <a:pPr algn="r" fontAlgn="ctr"/>
                      <a:r>
                        <a:rPr lang="en-US" sz="1000" u="none" strike="noStrike" baseline="0" dirty="0" smtClean="0">
                          <a:effectLst/>
                        </a:rPr>
                        <a:t>8416,4</a:t>
                      </a:r>
                      <a:endParaRPr lang="ru-RU" sz="1000" b="0" i="0" u="none" strike="noStrike" baseline="0" dirty="0">
                        <a:effectLst/>
                        <a:latin typeface="Times New Roman"/>
                      </a:endParaRPr>
                    </a:p>
                  </a:txBody>
                  <a:tcPr marL="0" marR="0" marT="0" marB="0" anchor="ctr"/>
                </a:tc>
                <a:tc>
                  <a:txBody>
                    <a:bodyPr/>
                    <a:lstStyle/>
                    <a:p>
                      <a:pPr algn="r" fontAlgn="ctr"/>
                      <a:r>
                        <a:rPr lang="ru-RU" sz="1000" u="none" strike="noStrike" baseline="0" dirty="0" smtClean="0">
                          <a:effectLst/>
                        </a:rPr>
                        <a:t>8161,5</a:t>
                      </a:r>
                      <a:endParaRPr lang="ru-RU" sz="1000" b="0" i="0" u="none" strike="noStrike" baseline="0" dirty="0">
                        <a:effectLst/>
                        <a:latin typeface="Times New Roman"/>
                      </a:endParaRPr>
                    </a:p>
                  </a:txBody>
                  <a:tcPr marL="0" marR="0" marT="0" marB="0" anchor="ctr"/>
                </a:tc>
                <a:tc>
                  <a:txBody>
                    <a:bodyPr/>
                    <a:lstStyle/>
                    <a:p>
                      <a:pPr algn="r" fontAlgn="ctr"/>
                      <a:r>
                        <a:rPr lang="ru-RU" sz="1000" u="none" strike="noStrike" baseline="0" dirty="0" smtClean="0">
                          <a:effectLst/>
                        </a:rPr>
                        <a:t>8161,5</a:t>
                      </a:r>
                      <a:endParaRPr lang="ru-RU" sz="1000" b="0" i="0" u="none" strike="noStrike" baseline="0" dirty="0">
                        <a:effectLst/>
                        <a:latin typeface="Times New Roman"/>
                      </a:endParaRPr>
                    </a:p>
                  </a:txBody>
                  <a:tcPr marL="0" marR="0" marT="0" marB="0" anchor="ctr"/>
                </a:tc>
              </a:tr>
              <a:tr h="312874">
                <a:tc>
                  <a:txBody>
                    <a:bodyPr/>
                    <a:lstStyle/>
                    <a:p>
                      <a:pPr algn="l" fontAlgn="ctr"/>
                      <a:r>
                        <a:rPr lang="ru-RU" sz="1000" u="none" strike="noStrike" baseline="0">
                          <a:effectLst/>
                        </a:rPr>
                        <a:t> </a:t>
                      </a:r>
                      <a:endParaRPr lang="ru-RU" sz="1000" b="1" i="0" u="none" strike="noStrike" baseline="0">
                        <a:effectLst/>
                        <a:latin typeface="Times New Roman"/>
                      </a:endParaRPr>
                    </a:p>
                  </a:txBody>
                  <a:tcPr marL="0" marR="0" marT="0" marB="0" anchor="ctr"/>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ahoma"/>
                      </a:endParaRPr>
                    </a:p>
                  </a:txBody>
                  <a:tcPr marL="0" marR="0" marT="0" marB="0" anchor="b"/>
                </a:tc>
                <a:tc>
                  <a:txBody>
                    <a:bodyPr/>
                    <a:lstStyle/>
                    <a:p>
                      <a:pPr algn="r" fontAlgn="ctr"/>
                      <a:r>
                        <a:rPr lang="ru-RU" sz="1000" u="none" strike="noStrike" baseline="0">
                          <a:effectLst/>
                        </a:rPr>
                        <a:t> </a:t>
                      </a:r>
                      <a:endParaRPr lang="ru-RU" sz="1000" b="0" i="0" u="none" strike="noStrike" baseline="0">
                        <a:effectLst/>
                        <a:latin typeface="Times New Roman"/>
                      </a:endParaRPr>
                    </a:p>
                  </a:txBody>
                  <a:tcPr marL="0" marR="0" marT="0" marB="0" anchor="ctr"/>
                </a:tc>
                <a:tc>
                  <a:txBody>
                    <a:bodyPr/>
                    <a:lstStyle/>
                    <a:p>
                      <a:pPr algn="r" fontAlgn="ctr"/>
                      <a:r>
                        <a:rPr lang="ru-RU" sz="1000" u="none" strike="noStrike" baseline="0">
                          <a:effectLst/>
                        </a:rPr>
                        <a:t> </a:t>
                      </a:r>
                      <a:endParaRPr lang="ru-RU" sz="1000" b="0" i="0" u="none" strike="noStrike" baseline="0">
                        <a:effectLst/>
                        <a:latin typeface="Times New Roman"/>
                      </a:endParaRPr>
                    </a:p>
                  </a:txBody>
                  <a:tcPr marL="0" marR="0" marT="0" marB="0" anchor="ctr"/>
                </a:tc>
                <a:tc>
                  <a:txBody>
                    <a:bodyPr/>
                    <a:lstStyle/>
                    <a:p>
                      <a:pPr algn="r" fontAlgn="ctr"/>
                      <a:r>
                        <a:rPr lang="ru-RU" sz="1000" u="none" strike="noStrike" baseline="0">
                          <a:effectLst/>
                        </a:rPr>
                        <a:t> </a:t>
                      </a:r>
                      <a:endParaRPr lang="ru-RU" sz="1000" b="0" i="0" u="none" strike="noStrike" baseline="0">
                        <a:effectLst/>
                        <a:latin typeface="Times New Roman"/>
                      </a:endParaRPr>
                    </a:p>
                  </a:txBody>
                  <a:tcPr marL="0" marR="0" marT="0" marB="0" anchor="ctr"/>
                </a:tc>
                <a:tc>
                  <a:txBody>
                    <a:bodyPr/>
                    <a:lstStyle/>
                    <a:p>
                      <a:pPr algn="r" fontAlgn="ctr"/>
                      <a:r>
                        <a:rPr lang="ru-RU" sz="1000" u="none" strike="noStrike" baseline="0">
                          <a:effectLst/>
                        </a:rPr>
                        <a:t> </a:t>
                      </a:r>
                      <a:endParaRPr lang="ru-RU" sz="1000" b="0" i="0" u="none" strike="noStrike" baseline="0">
                        <a:effectLst/>
                        <a:latin typeface="Times New Roman"/>
                      </a:endParaRPr>
                    </a:p>
                  </a:txBody>
                  <a:tcPr marL="0" marR="0" marT="0" marB="0" anchor="ctr"/>
                </a:tc>
                <a:tc>
                  <a:txBody>
                    <a:bodyPr/>
                    <a:lstStyle/>
                    <a:p>
                      <a:pPr algn="r" fontAlgn="ctr"/>
                      <a:r>
                        <a:rPr lang="ru-RU" sz="1000" u="none" strike="noStrike" baseline="0" dirty="0">
                          <a:effectLst/>
                        </a:rPr>
                        <a:t> </a:t>
                      </a:r>
                      <a:endParaRPr lang="ru-RU" sz="1000" b="0" i="0" u="none" strike="noStrike" baseline="0" dirty="0">
                        <a:effectLst/>
                        <a:latin typeface="Times New Roman"/>
                      </a:endParaRPr>
                    </a:p>
                  </a:txBody>
                  <a:tcPr marL="0" marR="0" marT="0" marB="0" anchor="ctr"/>
                </a:tc>
                <a:tc>
                  <a:txBody>
                    <a:bodyPr/>
                    <a:lstStyle/>
                    <a:p>
                      <a:pPr algn="r" fontAlgn="ctr"/>
                      <a:r>
                        <a:rPr lang="ru-RU" sz="1000" u="none" strike="noStrike" baseline="0" dirty="0">
                          <a:effectLst/>
                        </a:rPr>
                        <a:t> </a:t>
                      </a:r>
                      <a:endParaRPr lang="ru-RU" sz="1000" b="0" i="0" u="none" strike="noStrike" baseline="0" dirty="0">
                        <a:effectLst/>
                        <a:latin typeface="Times New Roman"/>
                      </a:endParaRPr>
                    </a:p>
                  </a:txBody>
                  <a:tcPr marL="0" marR="0" marT="0" marB="0" anchor="ctr"/>
                </a:tc>
              </a:tr>
              <a:tr h="299898">
                <a:tc>
                  <a:txBody>
                    <a:bodyPr/>
                    <a:lstStyle/>
                    <a:p>
                      <a:pPr algn="l" fontAlgn="ctr"/>
                      <a:r>
                        <a:rPr lang="ru-RU" sz="1000" u="none" strike="noStrike" baseline="0" dirty="0">
                          <a:effectLst/>
                        </a:rPr>
                        <a:t>2. Доходы местного бюджета  - всего (3+20)</a:t>
                      </a:r>
                      <a:endParaRPr lang="ru-RU" sz="1000" b="1" i="0" u="none" strike="noStrike" baseline="0" dirty="0">
                        <a:effectLst/>
                        <a:latin typeface="Times New Roman"/>
                      </a:endParaRPr>
                    </a:p>
                  </a:txBody>
                  <a:tcPr marL="0" marR="0" marT="0" marB="0" anchor="ctr"/>
                </a:tc>
                <a:tc>
                  <a:txBody>
                    <a:bodyPr/>
                    <a:lstStyle/>
                    <a:p>
                      <a:pPr algn="ctr" fontAlgn="b"/>
                      <a:r>
                        <a:rPr lang="ru-RU" sz="1000" u="none" strike="noStrike" baseline="0" dirty="0" err="1" smtClean="0">
                          <a:effectLst/>
                        </a:rPr>
                        <a:t>тыс.руб</a:t>
                      </a:r>
                      <a:r>
                        <a:rPr lang="ru-RU" sz="1000" u="none" strike="noStrike" baseline="0" dirty="0" smtClean="0">
                          <a:effectLst/>
                        </a:rPr>
                        <a:t>. </a:t>
                      </a:r>
                      <a:endParaRPr lang="ru-RU" sz="1000" b="0" i="0" u="none" strike="noStrike" baseline="0" dirty="0">
                        <a:solidFill>
                          <a:srgbClr val="000000"/>
                        </a:solidFill>
                        <a:effectLst/>
                        <a:latin typeface="Tahoma"/>
                      </a:endParaRPr>
                    </a:p>
                  </a:txBody>
                  <a:tcPr marL="0" marR="0" marT="0" marB="0" anchor="b"/>
                </a:tc>
                <a:tc>
                  <a:txBody>
                    <a:bodyPr/>
                    <a:lstStyle/>
                    <a:p>
                      <a:pPr algn="ctr" fontAlgn="b"/>
                      <a:r>
                        <a:rPr lang="ru-RU" sz="1000" u="none" strike="noStrike" baseline="0" dirty="0" smtClean="0">
                          <a:effectLst/>
                        </a:rPr>
                        <a:t>12057,5</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en-US" sz="1000" u="none" strike="noStrike" baseline="0" dirty="0" smtClean="0">
                          <a:effectLst/>
                        </a:rPr>
                        <a:t>11550,1</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8232,2</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8242,1</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8161,5</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8161,5</a:t>
                      </a:r>
                      <a:endParaRPr lang="ru-RU" sz="1000" b="0" i="0" u="none" strike="noStrike" baseline="0" dirty="0">
                        <a:solidFill>
                          <a:srgbClr val="000000"/>
                        </a:solidFill>
                        <a:effectLst/>
                        <a:latin typeface="Times New Roman"/>
                      </a:endParaRPr>
                    </a:p>
                  </a:txBody>
                  <a:tcPr marL="0" marR="0" marT="0" marB="0" anchor="b"/>
                </a:tc>
              </a:tr>
              <a:tr h="265223">
                <a:tc>
                  <a:txBody>
                    <a:bodyPr/>
                    <a:lstStyle/>
                    <a:p>
                      <a:pPr algn="l" fontAlgn="ctr"/>
                      <a:r>
                        <a:rPr lang="ru-RU" sz="1000" u="none" strike="noStrike" baseline="0" dirty="0">
                          <a:effectLst/>
                        </a:rPr>
                        <a:t>в том числе: </a:t>
                      </a:r>
                      <a:endParaRPr lang="ru-RU" sz="1000" b="0" i="0" u="none" strike="noStrike" baseline="0" dirty="0">
                        <a:effectLst/>
                        <a:latin typeface="Times New Roman"/>
                      </a:endParaRPr>
                    </a:p>
                  </a:txBody>
                  <a:tcPr marL="255464" marR="0" marT="0" marB="0" anchor="ctr"/>
                </a:tc>
                <a:tc>
                  <a:txBody>
                    <a:bodyPr/>
                    <a:lstStyle/>
                    <a:p>
                      <a:pPr algn="ctr" fontAlgn="b"/>
                      <a:r>
                        <a:rPr lang="ru-RU" sz="1000" u="none" strike="noStrike" baseline="0" dirty="0">
                          <a:effectLst/>
                        </a:rPr>
                        <a:t> </a:t>
                      </a:r>
                      <a:endParaRPr lang="ru-RU" sz="1000" b="0" i="0" u="none" strike="noStrike" baseline="0" dirty="0">
                        <a:effectLst/>
                        <a:latin typeface="Tahoma"/>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r>
              <a:tr h="238672">
                <a:tc>
                  <a:txBody>
                    <a:bodyPr/>
                    <a:lstStyle/>
                    <a:p>
                      <a:pPr algn="l" fontAlgn="ctr"/>
                      <a:r>
                        <a:rPr lang="ru-RU" sz="1000" u="none" strike="noStrike" baseline="0" dirty="0">
                          <a:effectLst/>
                        </a:rPr>
                        <a:t>3. Собственные доходы местного бюджета - всего (4+12)</a:t>
                      </a:r>
                      <a:endParaRPr lang="ru-RU" sz="1000" b="1" i="1" u="none" strike="noStrike" baseline="0" dirty="0">
                        <a:effectLst/>
                        <a:latin typeface="Times New Roman"/>
                      </a:endParaRPr>
                    </a:p>
                  </a:txBody>
                  <a:tcPr marL="0" marR="0" marT="0" marB="0" anchor="ctr"/>
                </a:tc>
                <a:tc>
                  <a:txBody>
                    <a:bodyPr/>
                    <a:lstStyle/>
                    <a:p>
                      <a:pPr algn="ctr" fontAlgn="b"/>
                      <a:r>
                        <a:rPr lang="ru-RU" sz="1000" u="none" strike="noStrike" baseline="0" dirty="0" err="1" smtClean="0">
                          <a:effectLst/>
                        </a:rPr>
                        <a:t>тыс.руб</a:t>
                      </a:r>
                      <a:r>
                        <a:rPr lang="ru-RU" sz="1000" u="none" strike="noStrike" baseline="0" dirty="0" smtClean="0">
                          <a:effectLst/>
                        </a:rPr>
                        <a:t>. </a:t>
                      </a:r>
                      <a:endParaRPr lang="ru-RU" sz="1000" b="0" i="0" u="none" strike="noStrike" baseline="0" dirty="0">
                        <a:solidFill>
                          <a:srgbClr val="000000"/>
                        </a:solidFill>
                        <a:effectLst/>
                        <a:latin typeface="Tahoma"/>
                      </a:endParaRPr>
                    </a:p>
                  </a:txBody>
                  <a:tcPr marL="0" marR="0" marT="0" marB="0" anchor="b"/>
                </a:tc>
                <a:tc>
                  <a:txBody>
                    <a:bodyPr/>
                    <a:lstStyle/>
                    <a:p>
                      <a:pPr algn="ctr" fontAlgn="b"/>
                      <a:r>
                        <a:rPr lang="ru-RU" sz="1000" b="0" i="0" u="none" strike="noStrike" baseline="0" dirty="0" smtClean="0">
                          <a:solidFill>
                            <a:schemeClr val="dk1"/>
                          </a:solidFill>
                          <a:effectLst/>
                          <a:latin typeface="+mn-lt"/>
                        </a:rPr>
                        <a:t>1706,1</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en-US" sz="1000" u="none" strike="noStrike" baseline="0" dirty="0" smtClean="0">
                          <a:effectLst/>
                        </a:rPr>
                        <a:t>1589,1</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1682,0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1682,0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1682,0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1682,0</a:t>
                      </a:r>
                      <a:endParaRPr lang="ru-RU" sz="1000" b="0" i="0" u="none" strike="noStrike" baseline="0" dirty="0">
                        <a:solidFill>
                          <a:srgbClr val="000000"/>
                        </a:solidFill>
                        <a:effectLst/>
                        <a:latin typeface="Times New Roman"/>
                      </a:endParaRPr>
                    </a:p>
                  </a:txBody>
                  <a:tcPr marL="0" marR="0" marT="0" marB="0" anchor="b"/>
                </a:tc>
              </a:tr>
              <a:tr h="225696">
                <a:tc>
                  <a:txBody>
                    <a:bodyPr/>
                    <a:lstStyle/>
                    <a:p>
                      <a:pPr algn="l" fontAlgn="ctr"/>
                      <a:r>
                        <a:rPr lang="ru-RU" sz="1000" u="none" strike="noStrike" baseline="0" dirty="0">
                          <a:effectLst/>
                        </a:rPr>
                        <a:t>4. Налоговые доходы (5+6+7+8+9+10+11)</a:t>
                      </a:r>
                      <a:endParaRPr lang="ru-RU" sz="1000" b="0" i="1" u="none" strike="noStrike" baseline="0" dirty="0">
                        <a:effectLst/>
                        <a:latin typeface="Times New Roman"/>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u="none" strike="noStrike" baseline="0" dirty="0" err="1" smtClean="0">
                          <a:effectLst/>
                        </a:rPr>
                        <a:t>тыс.руб</a:t>
                      </a:r>
                      <a:r>
                        <a:rPr lang="ru-RU" sz="1000" u="none" strike="noStrike" baseline="0" dirty="0" smtClean="0">
                          <a:effectLst/>
                        </a:rPr>
                        <a:t>. </a:t>
                      </a:r>
                      <a:endParaRPr lang="ru-RU" sz="1000" b="0" i="0" u="none" strike="noStrike" baseline="0" dirty="0" smtClean="0">
                        <a:solidFill>
                          <a:srgbClr val="000000"/>
                        </a:solidFill>
                        <a:effectLst/>
                        <a:latin typeface="Tahoma"/>
                      </a:endParaRPr>
                    </a:p>
                    <a:p>
                      <a:pPr algn="ctr" fontAlgn="b"/>
                      <a:r>
                        <a:rPr lang="ru-RU" sz="1000" u="none" strike="noStrike" baseline="0" dirty="0" smtClean="0">
                          <a:effectLst/>
                        </a:rPr>
                        <a:t> </a:t>
                      </a:r>
                      <a:endParaRPr lang="ru-RU" sz="1000" b="0" i="0" u="none" strike="noStrike" baseline="0" dirty="0">
                        <a:solidFill>
                          <a:srgbClr val="000000"/>
                        </a:solidFill>
                        <a:effectLst/>
                        <a:latin typeface="Tahoma"/>
                      </a:endParaRPr>
                    </a:p>
                  </a:txBody>
                  <a:tcPr marL="0" marR="0" marT="0" marB="0" anchor="b"/>
                </a:tc>
                <a:tc>
                  <a:txBody>
                    <a:bodyPr/>
                    <a:lstStyle/>
                    <a:p>
                      <a:pPr algn="ctr" fontAlgn="b"/>
                      <a:r>
                        <a:rPr lang="ru-RU" sz="1000" u="none" strike="noStrike" baseline="0" dirty="0" smtClean="0">
                          <a:effectLst/>
                        </a:rPr>
                        <a:t>1564,9</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en-US" sz="1000" u="none" strike="noStrike" baseline="0" dirty="0" smtClean="0">
                          <a:effectLst/>
                        </a:rPr>
                        <a:t>1544,1</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1682,0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1682,0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1682,0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1682,0</a:t>
                      </a:r>
                      <a:endParaRPr lang="ru-RU" sz="1000" b="0" i="0" u="none" strike="noStrike" baseline="0" dirty="0">
                        <a:solidFill>
                          <a:srgbClr val="000000"/>
                        </a:solidFill>
                        <a:effectLst/>
                        <a:latin typeface="Times New Roman"/>
                      </a:endParaRPr>
                    </a:p>
                  </a:txBody>
                  <a:tcPr marL="0" marR="0" marT="0" marB="0" anchor="b"/>
                </a:tc>
              </a:tr>
              <a:tr h="284728">
                <a:tc>
                  <a:txBody>
                    <a:bodyPr/>
                    <a:lstStyle/>
                    <a:p>
                      <a:pPr algn="l" fontAlgn="ctr"/>
                      <a:r>
                        <a:rPr lang="ru-RU" sz="1000" u="none" strike="noStrike" baseline="0" dirty="0">
                          <a:effectLst/>
                        </a:rPr>
                        <a:t>5. Налоги на прибыль, доходы</a:t>
                      </a:r>
                      <a:endParaRPr lang="ru-RU" sz="1000" b="0" i="0" u="none" strike="noStrike" baseline="0" dirty="0">
                        <a:effectLst/>
                        <a:latin typeface="Times New Roman"/>
                      </a:endParaRPr>
                    </a:p>
                  </a:txBody>
                  <a:tcPr marL="85155" marR="0" marT="0" marB="0" anchor="ctr"/>
                </a:tc>
                <a:tc>
                  <a:txBody>
                    <a:bodyPr/>
                    <a:lstStyle/>
                    <a:p>
                      <a:pPr algn="ctr" fontAlgn="b"/>
                      <a:r>
                        <a:rPr lang="ru-RU" sz="1000" u="none" strike="noStrike" baseline="0" dirty="0" err="1" smtClean="0">
                          <a:effectLst/>
                        </a:rPr>
                        <a:t>тыс.руб</a:t>
                      </a:r>
                      <a:r>
                        <a:rPr lang="ru-RU" sz="1000" u="none" strike="noStrike" baseline="0" dirty="0" smtClean="0">
                          <a:effectLst/>
                        </a:rPr>
                        <a:t>. </a:t>
                      </a:r>
                      <a:endParaRPr lang="ru-RU" sz="1000" b="0" i="0" u="none" strike="noStrike" baseline="0" dirty="0">
                        <a:solidFill>
                          <a:srgbClr val="000000"/>
                        </a:solidFill>
                        <a:effectLst/>
                        <a:latin typeface="Tahoma"/>
                      </a:endParaRPr>
                    </a:p>
                  </a:txBody>
                  <a:tcPr marL="0" marR="0" marT="0" marB="0" anchor="b"/>
                </a:tc>
                <a:tc>
                  <a:txBody>
                    <a:bodyPr/>
                    <a:lstStyle/>
                    <a:p>
                      <a:pPr algn="ctr" fontAlgn="b"/>
                      <a:r>
                        <a:rPr lang="ru-RU" sz="1000" u="none" strike="noStrike" baseline="0" dirty="0" smtClean="0">
                          <a:effectLst/>
                        </a:rPr>
                        <a:t>470,0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en-US" sz="1000" u="none" strike="noStrike" baseline="0" dirty="0" smtClean="0">
                          <a:effectLst/>
                        </a:rPr>
                        <a:t>437,2</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470,0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470,0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470,0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470,0</a:t>
                      </a:r>
                      <a:endParaRPr lang="ru-RU" sz="1000" b="0" i="0" u="none" strike="noStrike" baseline="0" dirty="0">
                        <a:solidFill>
                          <a:srgbClr val="000000"/>
                        </a:solidFill>
                        <a:effectLst/>
                        <a:latin typeface="Times New Roman"/>
                      </a:endParaRPr>
                    </a:p>
                  </a:txBody>
                  <a:tcPr marL="0" marR="0" marT="0" marB="0" anchor="b"/>
                </a:tc>
              </a:tr>
              <a:tr h="338306">
                <a:tc>
                  <a:txBody>
                    <a:bodyPr/>
                    <a:lstStyle/>
                    <a:p>
                      <a:pPr algn="l" fontAlgn="ctr"/>
                      <a:r>
                        <a:rPr lang="ru-RU" sz="1000" u="none" strike="noStrike" baseline="0" dirty="0">
                          <a:effectLst/>
                        </a:rPr>
                        <a:t>5.1. налог на доходы физических лиц</a:t>
                      </a:r>
                      <a:endParaRPr lang="ru-RU" sz="1000" b="0" i="0" u="none" strike="noStrike" baseline="0" dirty="0">
                        <a:effectLst/>
                        <a:latin typeface="Times New Roman"/>
                      </a:endParaRPr>
                    </a:p>
                  </a:txBody>
                  <a:tcPr marL="255464" marR="0" marT="0" marB="0" anchor="ctr"/>
                </a:tc>
                <a:tc>
                  <a:txBody>
                    <a:bodyPr/>
                    <a:lstStyle/>
                    <a:p>
                      <a:pPr algn="ctr" fontAlgn="b"/>
                      <a:r>
                        <a:rPr lang="ru-RU" sz="1000" u="none" strike="noStrike" baseline="0" dirty="0" err="1" smtClean="0">
                          <a:effectLst/>
                        </a:rPr>
                        <a:t>тыс.руб</a:t>
                      </a:r>
                      <a:r>
                        <a:rPr lang="ru-RU" sz="1000" u="none" strike="noStrike" baseline="0" dirty="0" smtClean="0">
                          <a:effectLst/>
                        </a:rPr>
                        <a:t>. </a:t>
                      </a:r>
                      <a:endParaRPr lang="ru-RU" sz="1000" b="0" i="0" u="none" strike="noStrike" baseline="0" dirty="0">
                        <a:solidFill>
                          <a:srgbClr val="000000"/>
                        </a:solidFill>
                        <a:effectLst/>
                        <a:latin typeface="Tahoma"/>
                      </a:endParaRPr>
                    </a:p>
                  </a:txBody>
                  <a:tcPr marL="0" marR="0" marT="0" marB="0" anchor="b"/>
                </a:tc>
                <a:tc>
                  <a:txBody>
                    <a:bodyPr/>
                    <a:lstStyle/>
                    <a:p>
                      <a:pPr algn="ctr" fontAlgn="b"/>
                      <a:r>
                        <a:rPr lang="ru-RU" sz="1000" u="none" strike="noStrike" baseline="0" dirty="0" smtClean="0">
                          <a:effectLst/>
                        </a:rPr>
                        <a:t>470,0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en-US" sz="1000" u="none" strike="noStrike" baseline="0" dirty="0" smtClean="0">
                          <a:effectLst/>
                        </a:rPr>
                        <a:t>437,2</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470,0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470,0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470,0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470,0</a:t>
                      </a:r>
                      <a:endParaRPr lang="ru-RU" sz="1000" b="0" i="0" u="none" strike="noStrike" baseline="0" dirty="0">
                        <a:solidFill>
                          <a:srgbClr val="000000"/>
                        </a:solidFill>
                        <a:effectLst/>
                        <a:latin typeface="Times New Roman"/>
                      </a:endParaRPr>
                    </a:p>
                  </a:txBody>
                  <a:tcPr marL="0" marR="0" marT="0" marB="0" anchor="b"/>
                </a:tc>
              </a:tr>
              <a:tr h="397338">
                <a:tc>
                  <a:txBody>
                    <a:bodyPr/>
                    <a:lstStyle/>
                    <a:p>
                      <a:pPr algn="l" fontAlgn="ctr"/>
                      <a:r>
                        <a:rPr lang="ru-RU" sz="1000" u="none" strike="noStrike" baseline="0" dirty="0">
                          <a:effectLst/>
                        </a:rPr>
                        <a:t>6. Налоги на товары (работы, услуги), реализуемые на территории Российской Федерации</a:t>
                      </a:r>
                      <a:endParaRPr lang="ru-RU" sz="1000" b="0" i="0" u="none" strike="noStrike" baseline="0" dirty="0">
                        <a:effectLst/>
                        <a:latin typeface="Times New Roman"/>
                      </a:endParaRPr>
                    </a:p>
                  </a:txBody>
                  <a:tcPr marL="85155" marR="0" marT="0" marB="0" anchor="ctr"/>
                </a:tc>
                <a:tc>
                  <a:txBody>
                    <a:bodyPr/>
                    <a:lstStyle/>
                    <a:p>
                      <a:pPr algn="ctr" fontAlgn="b"/>
                      <a:r>
                        <a:rPr lang="ru-RU" sz="1000" u="none" strike="noStrike" baseline="0" dirty="0" err="1" smtClean="0">
                          <a:effectLst/>
                        </a:rPr>
                        <a:t>тыс.руб</a:t>
                      </a:r>
                      <a:r>
                        <a:rPr lang="ru-RU" sz="1000" u="none" strike="noStrike" baseline="0" dirty="0" smtClean="0">
                          <a:effectLst/>
                        </a:rPr>
                        <a:t>. </a:t>
                      </a:r>
                      <a:endParaRPr lang="ru-RU" sz="1000" b="0" i="0" u="none" strike="noStrike" baseline="0" dirty="0">
                        <a:solidFill>
                          <a:srgbClr val="000000"/>
                        </a:solidFill>
                        <a:effectLst/>
                        <a:latin typeface="Tahoma"/>
                      </a:endParaRPr>
                    </a:p>
                  </a:txBody>
                  <a:tcPr marL="0" marR="0" marT="0" marB="0" anchor="b"/>
                </a:tc>
                <a:tc>
                  <a:txBody>
                    <a:bodyPr/>
                    <a:lstStyle/>
                    <a:p>
                      <a:pPr algn="ctr" fontAlgn="b"/>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r>
              <a:tr h="337204">
                <a:tc>
                  <a:txBody>
                    <a:bodyPr/>
                    <a:lstStyle/>
                    <a:p>
                      <a:pPr algn="l" fontAlgn="ctr"/>
                      <a:r>
                        <a:rPr lang="ru-RU" sz="1000" u="none" strike="noStrike" baseline="0" dirty="0">
                          <a:effectLst/>
                        </a:rPr>
                        <a:t>6.1. Акцизы по подакцизным товарам (продукции), произв. на </a:t>
                      </a:r>
                      <a:r>
                        <a:rPr lang="ru-RU" sz="1000" u="none" strike="noStrike" baseline="0" dirty="0" err="1">
                          <a:effectLst/>
                        </a:rPr>
                        <a:t>терр</a:t>
                      </a:r>
                      <a:r>
                        <a:rPr lang="ru-RU" sz="1000" u="none" strike="noStrike" baseline="0" dirty="0">
                          <a:effectLst/>
                        </a:rPr>
                        <a:t>. Российской Федерации</a:t>
                      </a:r>
                      <a:endParaRPr lang="ru-RU" sz="1000" b="0" i="0" u="none" strike="noStrike" baseline="0" dirty="0">
                        <a:effectLst/>
                        <a:latin typeface="Times New Roman"/>
                      </a:endParaRPr>
                    </a:p>
                  </a:txBody>
                  <a:tcPr marL="255464" marR="0" marT="0" marB="0" anchor="ctr"/>
                </a:tc>
                <a:tc>
                  <a:txBody>
                    <a:bodyPr/>
                    <a:lstStyle/>
                    <a:p>
                      <a:pPr algn="ctr" fontAlgn="b"/>
                      <a:r>
                        <a:rPr lang="ru-RU" sz="1000" u="none" strike="noStrike" baseline="0" dirty="0" err="1" smtClean="0">
                          <a:effectLst/>
                        </a:rPr>
                        <a:t>тыс.руб</a:t>
                      </a:r>
                      <a:r>
                        <a:rPr lang="ru-RU" sz="1000" u="none" strike="noStrike" baseline="0" dirty="0" smtClean="0">
                          <a:effectLst/>
                        </a:rPr>
                        <a:t>. </a:t>
                      </a:r>
                      <a:endParaRPr lang="ru-RU" sz="1000" b="0" i="0" u="none" strike="noStrike" baseline="0" dirty="0">
                        <a:solidFill>
                          <a:srgbClr val="000000"/>
                        </a:solidFill>
                        <a:effectLst/>
                        <a:latin typeface="Tahoma"/>
                      </a:endParaRPr>
                    </a:p>
                  </a:txBody>
                  <a:tcPr marL="0" marR="0" marT="0" marB="0" anchor="b"/>
                </a:tc>
                <a:tc>
                  <a:txBody>
                    <a:bodyPr/>
                    <a:lstStyle/>
                    <a:p>
                      <a:pPr algn="ctr" fontAlgn="b"/>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r>
              <a:tr h="277070">
                <a:tc>
                  <a:txBody>
                    <a:bodyPr/>
                    <a:lstStyle/>
                    <a:p>
                      <a:pPr algn="l" fontAlgn="ctr"/>
                      <a:r>
                        <a:rPr lang="ru-RU" sz="1000" u="none" strike="noStrike" baseline="0" dirty="0">
                          <a:effectLst/>
                        </a:rPr>
                        <a:t>7. Налоги на совокупный доход</a:t>
                      </a:r>
                      <a:endParaRPr lang="ru-RU" sz="1000" b="0" i="0" u="none" strike="noStrike" baseline="0" dirty="0">
                        <a:effectLst/>
                        <a:latin typeface="Times New Roman"/>
                      </a:endParaRPr>
                    </a:p>
                  </a:txBody>
                  <a:tcPr marL="85155" marR="0" marT="0" marB="0" anchor="ctr"/>
                </a:tc>
                <a:tc>
                  <a:txBody>
                    <a:bodyPr/>
                    <a:lstStyle/>
                    <a:p>
                      <a:pPr algn="ctr" fontAlgn="b"/>
                      <a:r>
                        <a:rPr lang="ru-RU" sz="1000" u="none" strike="noStrike" baseline="0" dirty="0" err="1" smtClean="0">
                          <a:effectLst/>
                        </a:rPr>
                        <a:t>тыс.руб</a:t>
                      </a:r>
                      <a:r>
                        <a:rPr lang="ru-RU" sz="1000" u="none" strike="noStrike" baseline="0" dirty="0" smtClean="0">
                          <a:effectLst/>
                        </a:rPr>
                        <a:t>. </a:t>
                      </a:r>
                      <a:endParaRPr lang="ru-RU" sz="1000" b="0" i="0" u="none" strike="noStrike" baseline="0" dirty="0">
                        <a:solidFill>
                          <a:srgbClr val="000000"/>
                        </a:solidFill>
                        <a:effectLst/>
                        <a:latin typeface="Tahoma"/>
                      </a:endParaRPr>
                    </a:p>
                  </a:txBody>
                  <a:tcPr marL="0" marR="0" marT="0" marB="0" anchor="b"/>
                </a:tc>
                <a:tc>
                  <a:txBody>
                    <a:bodyPr/>
                    <a:lstStyle/>
                    <a:p>
                      <a:pPr algn="ctr" fontAlgn="b"/>
                      <a:r>
                        <a:rPr lang="ru-RU" sz="1000" b="0" i="0" u="none" strike="noStrike" baseline="0" dirty="0" smtClean="0">
                          <a:solidFill>
                            <a:srgbClr val="000000"/>
                          </a:solidFill>
                          <a:effectLst/>
                          <a:latin typeface="Times New Roman"/>
                        </a:rPr>
                        <a:t>19,2</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3,</a:t>
                      </a:r>
                      <a:r>
                        <a:rPr lang="en-US" sz="1000" u="none" strike="noStrike" baseline="0" dirty="0" smtClean="0">
                          <a:effectLst/>
                        </a:rPr>
                        <a:t>9</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2,0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2,0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2,0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2,0</a:t>
                      </a:r>
                      <a:endParaRPr lang="ru-RU" sz="1000" b="0" i="0" u="none" strike="noStrike" baseline="0" dirty="0">
                        <a:solidFill>
                          <a:srgbClr val="000000"/>
                        </a:solidFill>
                        <a:effectLst/>
                        <a:latin typeface="Times New Roman"/>
                      </a:endParaRPr>
                    </a:p>
                  </a:txBody>
                  <a:tcPr marL="0" marR="0" marT="0" marB="0" anchor="b"/>
                </a:tc>
              </a:tr>
              <a:tr h="306280">
                <a:tc>
                  <a:txBody>
                    <a:bodyPr/>
                    <a:lstStyle/>
                    <a:p>
                      <a:pPr algn="l" fontAlgn="ctr"/>
                      <a:r>
                        <a:rPr lang="ru-RU" sz="1000" u="none" strike="noStrike" baseline="0" dirty="0">
                          <a:effectLst/>
                        </a:rPr>
                        <a:t>7.1. ЕНВД  для отдельных видов деятельности</a:t>
                      </a:r>
                      <a:endParaRPr lang="ru-RU" sz="1000" b="0" i="0" u="none" strike="noStrike" baseline="0" dirty="0">
                        <a:effectLst/>
                        <a:latin typeface="Times New Roman"/>
                      </a:endParaRPr>
                    </a:p>
                  </a:txBody>
                  <a:tcPr marL="255464" marR="0" marT="0" marB="0" anchor="ctr"/>
                </a:tc>
                <a:tc>
                  <a:txBody>
                    <a:bodyPr/>
                    <a:lstStyle/>
                    <a:p>
                      <a:pPr algn="ctr" fontAlgn="b"/>
                      <a:r>
                        <a:rPr lang="ru-RU" sz="1000" u="none" strike="noStrike" baseline="0" dirty="0" err="1" smtClean="0">
                          <a:effectLst/>
                        </a:rPr>
                        <a:t>тыс.руб</a:t>
                      </a:r>
                      <a:r>
                        <a:rPr lang="ru-RU" sz="1000" u="none" strike="noStrike" baseline="0" dirty="0" smtClean="0">
                          <a:effectLst/>
                        </a:rPr>
                        <a:t>. </a:t>
                      </a:r>
                      <a:endParaRPr lang="ru-RU" sz="1000" b="0" i="0" u="none" strike="noStrike" baseline="0" dirty="0">
                        <a:solidFill>
                          <a:srgbClr val="000000"/>
                        </a:solidFill>
                        <a:effectLst/>
                        <a:latin typeface="Tahoma"/>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a:effectLst/>
                        </a:rPr>
                        <a:t> </a:t>
                      </a:r>
                      <a:endParaRPr lang="ru-RU" sz="1000" b="0" i="0" u="none" strike="noStrike" baseline="0" dirty="0">
                        <a:solidFill>
                          <a:srgbClr val="000000"/>
                        </a:solidFill>
                        <a:effectLst/>
                        <a:latin typeface="Times New Roman"/>
                      </a:endParaRPr>
                    </a:p>
                  </a:txBody>
                  <a:tcPr marL="0" marR="0" marT="0" marB="0" anchor="b"/>
                </a:tc>
              </a:tr>
              <a:tr h="1114284">
                <a:tc>
                  <a:txBody>
                    <a:bodyPr/>
                    <a:lstStyle/>
                    <a:p>
                      <a:pPr algn="l" fontAlgn="ctr"/>
                      <a:r>
                        <a:rPr lang="ru-RU" sz="1000" u="none" strike="noStrike" baseline="0" dirty="0">
                          <a:effectLst/>
                        </a:rPr>
                        <a:t>7.2. единый сельскохозяйственный налог</a:t>
                      </a:r>
                      <a:endParaRPr lang="ru-RU" sz="1000" b="0" i="0" u="none" strike="noStrike" baseline="0" dirty="0">
                        <a:effectLst/>
                        <a:latin typeface="Times New Roman"/>
                      </a:endParaRPr>
                    </a:p>
                  </a:txBody>
                  <a:tcPr marL="255464" marR="0" marT="0" marB="0" anchor="ctr"/>
                </a:tc>
                <a:tc>
                  <a:txBody>
                    <a:bodyPr/>
                    <a:lstStyle/>
                    <a:p>
                      <a:pPr algn="ctr" fontAlgn="b"/>
                      <a:r>
                        <a:rPr lang="ru-RU" sz="1000" u="none" strike="noStrike" baseline="0" dirty="0" err="1" smtClean="0">
                          <a:effectLst/>
                        </a:rPr>
                        <a:t>тыс.руб</a:t>
                      </a:r>
                      <a:r>
                        <a:rPr lang="ru-RU" sz="1000" u="none" strike="noStrike" baseline="0" dirty="0" smtClean="0">
                          <a:effectLst/>
                        </a:rPr>
                        <a:t>. </a:t>
                      </a:r>
                      <a:endParaRPr lang="ru-RU" sz="1000" b="0" i="0" u="none" strike="noStrike" baseline="0" dirty="0">
                        <a:solidFill>
                          <a:srgbClr val="000000"/>
                        </a:solidFill>
                        <a:effectLst/>
                        <a:latin typeface="Tahoma"/>
                      </a:endParaRPr>
                    </a:p>
                  </a:txBody>
                  <a:tcPr marL="0" marR="0" marT="0" marB="0" anchor="b"/>
                </a:tc>
                <a:tc>
                  <a:txBody>
                    <a:bodyPr/>
                    <a:lstStyle/>
                    <a:p>
                      <a:pPr algn="ctr" fontAlgn="b"/>
                      <a:r>
                        <a:rPr lang="ru-RU" sz="1000" u="none" strike="noStrike" baseline="0" dirty="0" smtClean="0">
                          <a:effectLst/>
                        </a:rPr>
                        <a:t>19,2</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3,</a:t>
                      </a:r>
                      <a:r>
                        <a:rPr lang="en-US" sz="1000" u="none" strike="noStrike" baseline="0" dirty="0" smtClean="0">
                          <a:effectLst/>
                        </a:rPr>
                        <a:t>9</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2,0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2,0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2,0</a:t>
                      </a:r>
                      <a:endParaRPr lang="ru-RU" sz="1000" b="0" i="0" u="none" strike="noStrike" baseline="0" dirty="0">
                        <a:solidFill>
                          <a:srgbClr val="000000"/>
                        </a:solidFill>
                        <a:effectLst/>
                        <a:latin typeface="Times New Roman"/>
                      </a:endParaRPr>
                    </a:p>
                  </a:txBody>
                  <a:tcPr marL="0" marR="0" marT="0" marB="0" anchor="b"/>
                </a:tc>
                <a:tc>
                  <a:txBody>
                    <a:bodyPr/>
                    <a:lstStyle/>
                    <a:p>
                      <a:pPr algn="ctr" fontAlgn="b"/>
                      <a:r>
                        <a:rPr lang="ru-RU" sz="1000" u="none" strike="noStrike" baseline="0" dirty="0" smtClean="0">
                          <a:effectLst/>
                        </a:rPr>
                        <a:t>2,0</a:t>
                      </a:r>
                      <a:endParaRPr lang="ru-RU" sz="1000" b="0" i="0" u="none" strike="noStrike" baseline="0" dirty="0">
                        <a:solidFill>
                          <a:srgbClr val="000000"/>
                        </a:solidFill>
                        <a:effectLst/>
                        <a:latin typeface="Times New Roman"/>
                      </a:endParaRPr>
                    </a:p>
                  </a:txBody>
                  <a:tcPr marL="0" marR="0" marT="0" marB="0" anchor="b"/>
                </a:tc>
              </a:tr>
            </a:tbl>
          </a:graphicData>
        </a:graphic>
      </p:graphicFrame>
    </p:spTree>
    <p:extLst>
      <p:ext uri="{BB962C8B-B14F-4D97-AF65-F5344CB8AC3E}">
        <p14:creationId xmlns:p14="http://schemas.microsoft.com/office/powerpoint/2010/main" val="2119496127"/>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3650</TotalTime>
  <Words>3771</Words>
  <Application>Microsoft Office PowerPoint</Application>
  <PresentationFormat>Экран (4:3)</PresentationFormat>
  <Paragraphs>1088</Paragraphs>
  <Slides>37</Slides>
  <Notes>9</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37</vt:i4>
      </vt:variant>
    </vt:vector>
  </HeadingPairs>
  <TitlesOfParts>
    <vt:vector size="51" baseType="lpstr">
      <vt:lpstr>Arial</vt:lpstr>
      <vt:lpstr>Arial Cyr</vt:lpstr>
      <vt:lpstr>Arial Narrow</vt:lpstr>
      <vt:lpstr>Bookman Old Style</vt:lpstr>
      <vt:lpstr>Calibri</vt:lpstr>
      <vt:lpstr>Constantia</vt:lpstr>
      <vt:lpstr>Franklin Gothic Book</vt:lpstr>
      <vt:lpstr>Lucida Sans Unicode</vt:lpstr>
      <vt:lpstr>Tahoma</vt:lpstr>
      <vt:lpstr>Times New Roman</vt:lpstr>
      <vt:lpstr>Trebuchet MS</vt:lpstr>
      <vt:lpstr>Wingdings 2</vt:lpstr>
      <vt:lpstr>Wingdings 3</vt:lpstr>
      <vt:lpstr>Грань</vt:lpstr>
      <vt:lpstr>Бюджет для граждан </vt:lpstr>
      <vt:lpstr>Что такое бюджет ?</vt:lpstr>
      <vt:lpstr>В состав муниципального образования «Васильевское сельское поселение» входят 31 населенный пункт:  д. Авдеево, д.Аистово, д.Блудницино,с. Васильевское, д. Вихрево, д. Власьево, д. Гришуково, д. Жизнево, д.Иванцево, д. Кличево,д. Крохино Новое, с. Кузнецово, д. Лазарево, д. Летнево, д. Липняги, д.Литвинцево, д.Ломы, д.Меньщиково, д.Михалево,д. Михалково, д. Мотово, д. Никитинское, д.Овинново, д. Поречье, д. Репино, д. Середнево Большое, д. Скоморохово, д. Станки, д.Уткино, с. Чечкино-Богородское, д. Чижово. Численность жителей Васильевского сельского поселения, постоянно проживающих на территории – 2217 человек   (по состоянию на 01.01.2021) </vt:lpstr>
      <vt:lpstr>Какие бывают бюджеты ?</vt:lpstr>
      <vt:lpstr>Презентация PowerPoint</vt:lpstr>
      <vt:lpstr>Основные направления бюджетной политики Васильевского поселения на 2023-2025 годы</vt:lpstr>
      <vt:lpstr>Презентация PowerPoint</vt:lpstr>
      <vt:lpstr>Основные показатели социально-экономического развития Васильевского сельского поселения Шуйского муниципального района в 2023-2025 годах </vt:lpstr>
      <vt:lpstr>                        Финансовые и бюджетные показатели</vt:lpstr>
      <vt:lpstr>Презентация PowerPoint</vt:lpstr>
      <vt:lpstr> Основные направления налоговой политики поселения на 2021-2023 годы </vt:lpstr>
      <vt:lpstr>Бюджетный процесс – ежегодное формирование и исполнение бюджета</vt:lpstr>
      <vt:lpstr>Гражданин, его участие в бюджетном процессе</vt:lpstr>
      <vt:lpstr>Основные параметры бюджета Васильевского сельского поселения на 2023-2025 годы</vt:lpstr>
      <vt:lpstr>Доходы бюджета Васильевского сельского поселения на 2023 год </vt:lpstr>
      <vt:lpstr>Доходы бюджета Васильевского сельского поселения</vt:lpstr>
      <vt:lpstr>Налоговые и неналоговые доходы Васильевского сельского поселения в 2023-2025 годы</vt:lpstr>
      <vt:lpstr>Структура налоговых и неналоговых доходов бюджета Васильевского сельского поселения на 2023 год</vt:lpstr>
      <vt:lpstr>Межбюджетные трансферты (безвозмездные поступления) – это средства одного бюджета бюджетной системы РФ, перечисляемые другому бюджету бюджетной системы РФ</vt:lpstr>
      <vt:lpstr>Расходы бюджета Васильевского сельского поселения на 2023-2025 годы</vt:lpstr>
      <vt:lpstr>Структура расходов бюджета Васильевского сельского поселения на 2023 г.</vt:lpstr>
      <vt:lpstr>Расходы на содержание органов местного самоуправления</vt:lpstr>
      <vt:lpstr>Муниципальные программы</vt:lpstr>
      <vt:lpstr>Муниципальная программа Васильевского сельского поселения «Обеспечение МЕРОПРИЯТИЙ В ОБЛАСТИ пожарной безопасности НА ТЕРРИТОРИИ Васильевского сельского поселения»</vt:lpstr>
      <vt:lpstr>  </vt:lpstr>
      <vt:lpstr>Муниципальная программа Васильевского сельского поселения «энергосбережение  и повышение энергетической эффективности на территории васильевского сельского поселения»</vt:lpstr>
      <vt:lpstr>  </vt:lpstr>
      <vt:lpstr>Муниципальная программа Васильевского сельского поселения «Развитие культуры  и спорта Васильевского сельского поселения»  </vt:lpstr>
      <vt:lpstr>  </vt:lpstr>
      <vt:lpstr>Муниципальная программа Васильевского сельского поселения «развитие муниципального управления»</vt:lpstr>
      <vt:lpstr>  </vt:lpstr>
      <vt:lpstr>Муниципальная программа Васильевского сельского поселения «Благоустройство и озеленение Васильевского сельского поселения»  </vt:lpstr>
      <vt:lpstr>  </vt:lpstr>
      <vt:lpstr>Структура непрограммных направлений расходов на 2023 год</vt:lpstr>
      <vt:lpstr>Презентация PowerPoint</vt:lpstr>
      <vt:lpstr>Презентация PowerPoint</vt:lpstr>
      <vt:lpstr>Контактная информация  и обратная связь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Анастасия</dc:creator>
  <cp:lastModifiedBy>Пользователь</cp:lastModifiedBy>
  <cp:revision>257</cp:revision>
  <cp:lastPrinted>2018-02-19T08:09:05Z</cp:lastPrinted>
  <dcterms:created xsi:type="dcterms:W3CDTF">2015-12-04T12:27:38Z</dcterms:created>
  <dcterms:modified xsi:type="dcterms:W3CDTF">2023-04-12T10:11:21Z</dcterms:modified>
</cp:coreProperties>
</file>